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rimo" panose="020B0604020202020204" charset="0"/>
      <p:regular r:id="rId14"/>
    </p:embeddedFont>
    <p:embeddedFont>
      <p:font typeface="Arimo Bold" panose="020B0604020202020204" charset="0"/>
      <p:regular r:id="rId15"/>
    </p:embeddedFont>
    <p:embeddedFont>
      <p:font typeface="Cabin" panose="020B0604020202020204" charset="0"/>
      <p:regular r:id="rId16"/>
    </p:embeddedFont>
    <p:embeddedFont>
      <p:font typeface="Cabin Bold" panose="020B0604020202020204" charset="0"/>
      <p:regular r:id="rId17"/>
    </p:embeddedFont>
    <p:embeddedFont>
      <p:font typeface="Cabin Medium" panose="020B0604020202020204" charset="0"/>
      <p:regular r:id="rId18"/>
    </p:embeddedFont>
    <p:embeddedFont>
      <p:font typeface="Calibri" panose="020F0502020204030204" pitchFamily="34" charset="0"/>
      <p:regular r:id="rId19"/>
      <p:bold r:id="rId20"/>
      <p:italic r:id="rId21"/>
      <p:boldItalic r:id="rId22"/>
    </p:embeddedFont>
    <p:embeddedFont>
      <p:font typeface="Noto Sans Bold" panose="020B0604020202020204" charset="0"/>
      <p:regular r:id="rId23"/>
    </p:embeddedFont>
    <p:embeddedFont>
      <p:font typeface="Wedges"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1162"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18" Type="http://schemas.openxmlformats.org/officeDocument/2006/relationships/image" Target="../media/image30.png"/><Relationship Id="rId3" Type="http://schemas.openxmlformats.org/officeDocument/2006/relationships/image" Target="../media/image15.svg"/><Relationship Id="rId7" Type="http://schemas.openxmlformats.org/officeDocument/2006/relationships/image" Target="../media/image19.svg"/><Relationship Id="rId12" Type="http://schemas.openxmlformats.org/officeDocument/2006/relationships/image" Target="../media/image24.png"/><Relationship Id="rId17" Type="http://schemas.openxmlformats.org/officeDocument/2006/relationships/image" Target="../media/image29.svg"/><Relationship Id="rId2" Type="http://schemas.openxmlformats.org/officeDocument/2006/relationships/image" Target="../media/image14.png"/><Relationship Id="rId16"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17.svg"/><Relationship Id="rId15" Type="http://schemas.openxmlformats.org/officeDocument/2006/relationships/image" Target="../media/image27.svg"/><Relationship Id="rId10" Type="http://schemas.openxmlformats.org/officeDocument/2006/relationships/image" Target="../media/image22.png"/><Relationship Id="rId19" Type="http://schemas.openxmlformats.org/officeDocument/2006/relationships/image" Target="../media/image31.svg"/><Relationship Id="rId4" Type="http://schemas.openxmlformats.org/officeDocument/2006/relationships/image" Target="../media/image16.png"/><Relationship Id="rId9" Type="http://schemas.openxmlformats.org/officeDocument/2006/relationships/image" Target="../media/image21.svg"/><Relationship Id="rId1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sp>
        <p:nvSpPr>
          <p:cNvPr id="2" name="TextBox 2"/>
          <p:cNvSpPr txBox="1"/>
          <p:nvPr/>
        </p:nvSpPr>
        <p:spPr>
          <a:xfrm>
            <a:off x="456553" y="2223929"/>
            <a:ext cx="18027389" cy="3962404"/>
          </a:xfrm>
          <a:prstGeom prst="rect">
            <a:avLst/>
          </a:prstGeom>
        </p:spPr>
        <p:txBody>
          <a:bodyPr lIns="0" tIns="0" rIns="0" bIns="0" rtlCol="0" anchor="t">
            <a:spAutoFit/>
          </a:bodyPr>
          <a:lstStyle/>
          <a:p>
            <a:pPr algn="ctr">
              <a:lnSpc>
                <a:spcPts val="8099"/>
              </a:lnSpc>
            </a:pPr>
            <a:r>
              <a:rPr lang="en-US" sz="5399" spc="-107">
                <a:solidFill>
                  <a:srgbClr val="FF5757"/>
                </a:solidFill>
                <a:latin typeface="Cabin"/>
              </a:rPr>
              <a:t> </a:t>
            </a:r>
            <a:r>
              <a:rPr lang="en-US" sz="5399" spc="-107">
                <a:solidFill>
                  <a:srgbClr val="FF5757"/>
                </a:solidFill>
                <a:latin typeface="Cabin Bold"/>
              </a:rPr>
              <a:t>TÌM HIỂU VÀ XÂY DỰNG HỆ THỐNG</a:t>
            </a:r>
          </a:p>
          <a:p>
            <a:pPr algn="ctr">
              <a:lnSpc>
                <a:spcPts val="8099"/>
              </a:lnSpc>
            </a:pPr>
            <a:r>
              <a:rPr lang="en-US" sz="5399" spc="-107">
                <a:solidFill>
                  <a:srgbClr val="FF5757"/>
                </a:solidFill>
                <a:latin typeface="Cabin Bold"/>
              </a:rPr>
              <a:t> QUẢN LÝ THIẾT BỊ DẠY HỌC TẠI TRƯỜNG</a:t>
            </a:r>
          </a:p>
          <a:p>
            <a:pPr algn="ctr">
              <a:lnSpc>
                <a:spcPts val="8099"/>
              </a:lnSpc>
            </a:pPr>
            <a:r>
              <a:rPr lang="en-US" sz="5399" spc="-107">
                <a:solidFill>
                  <a:srgbClr val="FF5757"/>
                </a:solidFill>
                <a:latin typeface="Cabin Bold"/>
              </a:rPr>
              <a:t> TRUNG HỌC PHỔ THÔNG </a:t>
            </a:r>
          </a:p>
          <a:p>
            <a:pPr marL="0" lvl="0" indent="0" algn="ctr">
              <a:lnSpc>
                <a:spcPts val="7649"/>
              </a:lnSpc>
            </a:pPr>
            <a:endParaRPr lang="en-US" sz="5399" spc="-107">
              <a:solidFill>
                <a:srgbClr val="FF5757"/>
              </a:solidFill>
              <a:latin typeface="Cabin Bold"/>
            </a:endParaRPr>
          </a:p>
        </p:txBody>
      </p:sp>
      <p:sp>
        <p:nvSpPr>
          <p:cNvPr id="3" name="Freeform 3"/>
          <p:cNvSpPr/>
          <p:nvPr/>
        </p:nvSpPr>
        <p:spPr>
          <a:xfrm>
            <a:off x="456553" y="4002"/>
            <a:ext cx="2533254" cy="2200877"/>
          </a:xfrm>
          <a:custGeom>
            <a:avLst/>
            <a:gdLst/>
            <a:ahLst/>
            <a:cxnLst/>
            <a:rect l="l" t="t" r="r" b="b"/>
            <a:pathLst>
              <a:path w="2533254" h="2200877">
                <a:moveTo>
                  <a:pt x="0" y="0"/>
                </a:moveTo>
                <a:lnTo>
                  <a:pt x="2533254" y="0"/>
                </a:lnTo>
                <a:lnTo>
                  <a:pt x="2533254" y="2200877"/>
                </a:lnTo>
                <a:lnTo>
                  <a:pt x="0" y="2200877"/>
                </a:lnTo>
                <a:lnTo>
                  <a:pt x="0" y="0"/>
                </a:lnTo>
                <a:close/>
              </a:path>
            </a:pathLst>
          </a:custGeom>
          <a:blipFill>
            <a:blip r:embed="rId2"/>
            <a:stretch>
              <a:fillRect/>
            </a:stretch>
          </a:blipFill>
        </p:spPr>
      </p:sp>
      <p:sp>
        <p:nvSpPr>
          <p:cNvPr id="4" name="TextBox 4"/>
          <p:cNvSpPr txBox="1"/>
          <p:nvPr/>
        </p:nvSpPr>
        <p:spPr>
          <a:xfrm>
            <a:off x="2144559" y="286990"/>
            <a:ext cx="14651376" cy="2468879"/>
          </a:xfrm>
          <a:prstGeom prst="rect">
            <a:avLst/>
          </a:prstGeom>
        </p:spPr>
        <p:txBody>
          <a:bodyPr lIns="0" tIns="0" rIns="0" bIns="0" rtlCol="0" anchor="t">
            <a:spAutoFit/>
          </a:bodyPr>
          <a:lstStyle/>
          <a:p>
            <a:pPr algn="ctr">
              <a:lnSpc>
                <a:spcPts val="7050"/>
              </a:lnSpc>
            </a:pPr>
            <a:r>
              <a:rPr lang="en-US" sz="4700" spc="28">
                <a:solidFill>
                  <a:srgbClr val="1E76BB"/>
                </a:solidFill>
                <a:latin typeface="Cabin Medium"/>
              </a:rPr>
              <a:t>TRƯỜNG ĐẠI HỌC TRÀ VINH</a:t>
            </a:r>
          </a:p>
          <a:p>
            <a:pPr algn="ctr">
              <a:lnSpc>
                <a:spcPts val="5700"/>
              </a:lnSpc>
            </a:pPr>
            <a:r>
              <a:rPr lang="en-US" sz="3800" spc="22">
                <a:solidFill>
                  <a:srgbClr val="1E76BB"/>
                </a:solidFill>
                <a:latin typeface="Cabin Medium"/>
              </a:rPr>
              <a:t>KHOA KỸ THUẬT &amp; CÔNG NGHỆ</a:t>
            </a:r>
          </a:p>
          <a:p>
            <a:pPr marL="0" lvl="0" indent="0" algn="ctr">
              <a:lnSpc>
                <a:spcPts val="7050"/>
              </a:lnSpc>
            </a:pPr>
            <a:endParaRPr lang="en-US" sz="3800" spc="22">
              <a:solidFill>
                <a:srgbClr val="1E76BB"/>
              </a:solidFill>
              <a:latin typeface="Cabin Medium"/>
            </a:endParaRPr>
          </a:p>
        </p:txBody>
      </p:sp>
      <p:sp>
        <p:nvSpPr>
          <p:cNvPr id="5" name="TextBox 5"/>
          <p:cNvSpPr txBox="1"/>
          <p:nvPr/>
        </p:nvSpPr>
        <p:spPr>
          <a:xfrm>
            <a:off x="9599410" y="6119658"/>
            <a:ext cx="3661172" cy="1216026"/>
          </a:xfrm>
          <a:prstGeom prst="rect">
            <a:avLst/>
          </a:prstGeom>
        </p:spPr>
        <p:txBody>
          <a:bodyPr lIns="0" tIns="0" rIns="0" bIns="0" rtlCol="0" anchor="t">
            <a:spAutoFit/>
          </a:bodyPr>
          <a:lstStyle/>
          <a:p>
            <a:pPr algn="ctr">
              <a:lnSpc>
                <a:spcPts val="4899"/>
              </a:lnSpc>
            </a:pPr>
            <a:r>
              <a:rPr lang="en-US" sz="3499">
                <a:solidFill>
                  <a:srgbClr val="000000"/>
                </a:solidFill>
                <a:latin typeface="Cabin"/>
              </a:rPr>
              <a:t>Sinh viên thực hiện:</a:t>
            </a:r>
          </a:p>
          <a:p>
            <a:pPr algn="ctr">
              <a:lnSpc>
                <a:spcPts val="4899"/>
              </a:lnSpc>
              <a:spcBef>
                <a:spcPct val="0"/>
              </a:spcBef>
            </a:pPr>
            <a:endParaRPr lang="en-US" sz="3499">
              <a:solidFill>
                <a:srgbClr val="000000"/>
              </a:solidFill>
              <a:latin typeface="Cabin"/>
            </a:endParaRPr>
          </a:p>
        </p:txBody>
      </p:sp>
      <p:sp>
        <p:nvSpPr>
          <p:cNvPr id="6" name="TextBox 6"/>
          <p:cNvSpPr txBox="1"/>
          <p:nvPr/>
        </p:nvSpPr>
        <p:spPr>
          <a:xfrm>
            <a:off x="9599410" y="6724608"/>
            <a:ext cx="8435096" cy="3229612"/>
          </a:xfrm>
          <a:prstGeom prst="rect">
            <a:avLst/>
          </a:prstGeom>
        </p:spPr>
        <p:txBody>
          <a:bodyPr lIns="0" tIns="0" rIns="0" bIns="0" rtlCol="0" anchor="t">
            <a:spAutoFit/>
          </a:bodyPr>
          <a:lstStyle/>
          <a:p>
            <a:pPr algn="just">
              <a:lnSpc>
                <a:spcPts val="7199"/>
              </a:lnSpc>
            </a:pPr>
            <a:r>
              <a:rPr lang="en-US" sz="3599">
                <a:solidFill>
                  <a:srgbClr val="000000"/>
                </a:solidFill>
                <a:latin typeface="Cabin Bold"/>
              </a:rPr>
              <a:t>Nguyễn Hoàng Thương - 110121224 </a:t>
            </a:r>
          </a:p>
          <a:p>
            <a:pPr algn="just">
              <a:lnSpc>
                <a:spcPts val="7199"/>
              </a:lnSpc>
            </a:pPr>
            <a:r>
              <a:rPr lang="en-US" sz="3599">
                <a:solidFill>
                  <a:srgbClr val="000000"/>
                </a:solidFill>
                <a:latin typeface="Cabin Bold"/>
              </a:rPr>
              <a:t>Lê Thị Ngọc Hân - 110121249</a:t>
            </a:r>
          </a:p>
          <a:p>
            <a:pPr algn="just">
              <a:lnSpc>
                <a:spcPts val="6999"/>
              </a:lnSpc>
            </a:pPr>
            <a:r>
              <a:rPr lang="en-US" sz="3499">
                <a:solidFill>
                  <a:srgbClr val="000000"/>
                </a:solidFill>
                <a:latin typeface="Cabin Bold"/>
              </a:rPr>
              <a:t>Nguyễn Khánh Băng - 110121248</a:t>
            </a:r>
          </a:p>
          <a:p>
            <a:pPr algn="just">
              <a:lnSpc>
                <a:spcPts val="4399"/>
              </a:lnSpc>
            </a:pPr>
            <a:endParaRPr lang="en-US" sz="3499">
              <a:solidFill>
                <a:srgbClr val="000000"/>
              </a:solidFill>
              <a:latin typeface="Cabin Bold"/>
            </a:endParaRPr>
          </a:p>
        </p:txBody>
      </p:sp>
      <p:sp>
        <p:nvSpPr>
          <p:cNvPr id="7" name="Freeform 7"/>
          <p:cNvSpPr/>
          <p:nvPr/>
        </p:nvSpPr>
        <p:spPr>
          <a:xfrm>
            <a:off x="-267053" y="7232922"/>
            <a:ext cx="3256859" cy="3842902"/>
          </a:xfrm>
          <a:custGeom>
            <a:avLst/>
            <a:gdLst/>
            <a:ahLst/>
            <a:cxnLst/>
            <a:rect l="l" t="t" r="r" b="b"/>
            <a:pathLst>
              <a:path w="3256859" h="3842902">
                <a:moveTo>
                  <a:pt x="0" y="0"/>
                </a:moveTo>
                <a:lnTo>
                  <a:pt x="3256860" y="0"/>
                </a:lnTo>
                <a:lnTo>
                  <a:pt x="3256860" y="3842902"/>
                </a:lnTo>
                <a:lnTo>
                  <a:pt x="0" y="3842902"/>
                </a:lnTo>
                <a:lnTo>
                  <a:pt x="0" y="0"/>
                </a:lnTo>
                <a:close/>
              </a:path>
            </a:pathLst>
          </a:custGeom>
          <a:blipFill>
            <a:blip r:embed="rId3"/>
            <a:stretch>
              <a:fillRect/>
            </a:stretch>
          </a:blipFill>
        </p:spPr>
      </p:sp>
      <p:sp>
        <p:nvSpPr>
          <p:cNvPr id="8" name="Freeform 8"/>
          <p:cNvSpPr/>
          <p:nvPr/>
        </p:nvSpPr>
        <p:spPr>
          <a:xfrm flipH="1" flipV="1">
            <a:off x="15998091" y="-10252"/>
            <a:ext cx="2344288" cy="2766121"/>
          </a:xfrm>
          <a:custGeom>
            <a:avLst/>
            <a:gdLst/>
            <a:ahLst/>
            <a:cxnLst/>
            <a:rect l="l" t="t" r="r" b="b"/>
            <a:pathLst>
              <a:path w="2344288" h="2766121">
                <a:moveTo>
                  <a:pt x="2344288" y="2766121"/>
                </a:moveTo>
                <a:lnTo>
                  <a:pt x="0" y="2766121"/>
                </a:lnTo>
                <a:lnTo>
                  <a:pt x="0" y="0"/>
                </a:lnTo>
                <a:lnTo>
                  <a:pt x="2344288" y="0"/>
                </a:lnTo>
                <a:lnTo>
                  <a:pt x="2344288" y="2766121"/>
                </a:lnTo>
                <a:close/>
              </a:path>
            </a:pathLst>
          </a:custGeom>
          <a:blipFill>
            <a:blip r:embed="rId3"/>
            <a:stretch>
              <a:fillRect/>
            </a:stretch>
          </a:blipFill>
        </p:spPr>
      </p:sp>
      <p:sp>
        <p:nvSpPr>
          <p:cNvPr id="9" name="TextBox 9"/>
          <p:cNvSpPr txBox="1"/>
          <p:nvPr/>
        </p:nvSpPr>
        <p:spPr>
          <a:xfrm>
            <a:off x="914400" y="6190778"/>
            <a:ext cx="6592423" cy="1073786"/>
          </a:xfrm>
          <a:prstGeom prst="rect">
            <a:avLst/>
          </a:prstGeom>
        </p:spPr>
        <p:txBody>
          <a:bodyPr wrap="square" lIns="0" tIns="0" rIns="0" bIns="0" rtlCol="0" anchor="t">
            <a:spAutoFit/>
          </a:bodyPr>
          <a:lstStyle/>
          <a:p>
            <a:pPr algn="ctr">
              <a:lnSpc>
                <a:spcPts val="4339"/>
              </a:lnSpc>
            </a:pPr>
            <a:r>
              <a:rPr lang="en-US" sz="3099" dirty="0">
                <a:solidFill>
                  <a:srgbClr val="000000"/>
                </a:solidFill>
                <a:latin typeface="Cabin"/>
              </a:rPr>
              <a:t> </a:t>
            </a:r>
            <a:r>
              <a:rPr lang="en-US" sz="3099" dirty="0" err="1">
                <a:solidFill>
                  <a:srgbClr val="000000"/>
                </a:solidFill>
                <a:latin typeface="Cabin"/>
              </a:rPr>
              <a:t>Giảng</a:t>
            </a:r>
            <a:r>
              <a:rPr lang="en-US" sz="3099" dirty="0">
                <a:solidFill>
                  <a:srgbClr val="000000"/>
                </a:solidFill>
                <a:latin typeface="Cabin"/>
              </a:rPr>
              <a:t> </a:t>
            </a:r>
            <a:r>
              <a:rPr lang="en-US" sz="3099" dirty="0" err="1">
                <a:solidFill>
                  <a:srgbClr val="000000"/>
                </a:solidFill>
                <a:latin typeface="Cabin"/>
              </a:rPr>
              <a:t>viên</a:t>
            </a:r>
            <a:r>
              <a:rPr lang="en-US" sz="3099" dirty="0">
                <a:solidFill>
                  <a:srgbClr val="000000"/>
                </a:solidFill>
                <a:latin typeface="Cabin"/>
              </a:rPr>
              <a:t> </a:t>
            </a:r>
            <a:r>
              <a:rPr lang="en-US" sz="3099" dirty="0" err="1">
                <a:solidFill>
                  <a:srgbClr val="000000"/>
                </a:solidFill>
                <a:latin typeface="Cabin"/>
              </a:rPr>
              <a:t>giảng</a:t>
            </a:r>
            <a:r>
              <a:rPr lang="en-US" sz="3099" dirty="0">
                <a:solidFill>
                  <a:srgbClr val="000000"/>
                </a:solidFill>
                <a:latin typeface="Cabin"/>
              </a:rPr>
              <a:t> </a:t>
            </a:r>
            <a:r>
              <a:rPr lang="en-US" sz="3099" dirty="0" err="1">
                <a:solidFill>
                  <a:srgbClr val="000000"/>
                </a:solidFill>
                <a:latin typeface="Cabin"/>
              </a:rPr>
              <a:t>dạy</a:t>
            </a:r>
            <a:r>
              <a:rPr lang="en-US" sz="3099" dirty="0">
                <a:solidFill>
                  <a:srgbClr val="000000"/>
                </a:solidFill>
                <a:latin typeface="Cabin"/>
              </a:rPr>
              <a:t> : </a:t>
            </a:r>
            <a:r>
              <a:rPr lang="en-US" sz="3099" dirty="0">
                <a:solidFill>
                  <a:srgbClr val="000000"/>
                </a:solidFill>
                <a:latin typeface="Cabin Bold"/>
              </a:rPr>
              <a:t>Nguyễn </a:t>
            </a:r>
            <a:r>
              <a:rPr lang="en-US" sz="3099" dirty="0" err="1">
                <a:solidFill>
                  <a:srgbClr val="000000"/>
                </a:solidFill>
                <a:latin typeface="Cabin Bold"/>
              </a:rPr>
              <a:t>Bảo</a:t>
            </a:r>
            <a:r>
              <a:rPr lang="en-US" sz="3099" dirty="0">
                <a:solidFill>
                  <a:srgbClr val="000000"/>
                </a:solidFill>
                <a:latin typeface="Cabin Bold"/>
              </a:rPr>
              <a:t> </a:t>
            </a:r>
            <a:r>
              <a:rPr lang="en-US" sz="3099" dirty="0" err="1">
                <a:solidFill>
                  <a:srgbClr val="000000"/>
                </a:solidFill>
                <a:latin typeface="Cabin Bold"/>
              </a:rPr>
              <a:t>Ân</a:t>
            </a:r>
            <a:endParaRPr lang="en-US" sz="3099" dirty="0">
              <a:solidFill>
                <a:srgbClr val="000000"/>
              </a:solidFill>
              <a:latin typeface="Cabin Bold"/>
            </a:endParaRPr>
          </a:p>
          <a:p>
            <a:pPr algn="ctr">
              <a:lnSpc>
                <a:spcPts val="4339"/>
              </a:lnSpc>
              <a:spcBef>
                <a:spcPct val="0"/>
              </a:spcBef>
            </a:pPr>
            <a:endParaRPr lang="en-US" sz="3099" dirty="0">
              <a:solidFill>
                <a:srgbClr val="000000"/>
              </a:solidFill>
              <a:latin typeface="Cabin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5596381" y="0"/>
            <a:ext cx="8239319" cy="1443743"/>
            <a:chOff x="0" y="0"/>
            <a:chExt cx="2170027" cy="380245"/>
          </a:xfrm>
        </p:grpSpPr>
        <p:sp>
          <p:nvSpPr>
            <p:cNvPr id="3" name="Freeform 3"/>
            <p:cNvSpPr/>
            <p:nvPr/>
          </p:nvSpPr>
          <p:spPr>
            <a:xfrm>
              <a:off x="0" y="0"/>
              <a:ext cx="2185216" cy="384483"/>
            </a:xfrm>
            <a:custGeom>
              <a:avLst/>
              <a:gdLst/>
              <a:ahLst/>
              <a:cxnLst/>
              <a:rect l="l" t="t" r="r" b="b"/>
              <a:pathLst>
                <a:path w="2185216" h="384483">
                  <a:moveTo>
                    <a:pt x="1232094" y="0"/>
                  </a:moveTo>
                  <a:cubicBezTo>
                    <a:pt x="1255896" y="0"/>
                    <a:pt x="1279841" y="0"/>
                    <a:pt x="1303596" y="0"/>
                  </a:cubicBezTo>
                  <a:cubicBezTo>
                    <a:pt x="1492988" y="6351"/>
                    <a:pt x="1611350" y="27491"/>
                    <a:pt x="1665261" y="62084"/>
                  </a:cubicBezTo>
                  <a:cubicBezTo>
                    <a:pt x="1981010" y="57471"/>
                    <a:pt x="2185216" y="122880"/>
                    <a:pt x="2070673" y="187076"/>
                  </a:cubicBezTo>
                  <a:cubicBezTo>
                    <a:pt x="2117197" y="200566"/>
                    <a:pt x="2156009" y="215655"/>
                    <a:pt x="2170026" y="235908"/>
                  </a:cubicBezTo>
                  <a:cubicBezTo>
                    <a:pt x="2170026" y="241709"/>
                    <a:pt x="2170026" y="247497"/>
                    <a:pt x="2170026" y="253298"/>
                  </a:cubicBezTo>
                  <a:cubicBezTo>
                    <a:pt x="2128254" y="304842"/>
                    <a:pt x="1948504" y="339673"/>
                    <a:pt x="1653404" y="330296"/>
                  </a:cubicBezTo>
                  <a:cubicBezTo>
                    <a:pt x="1577477" y="356762"/>
                    <a:pt x="1442373" y="384483"/>
                    <a:pt x="1232138" y="379965"/>
                  </a:cubicBezTo>
                  <a:cubicBezTo>
                    <a:pt x="1123470" y="378228"/>
                    <a:pt x="1047872" y="368164"/>
                    <a:pt x="981683" y="355937"/>
                  </a:cubicBezTo>
                  <a:cubicBezTo>
                    <a:pt x="911967" y="366101"/>
                    <a:pt x="836464" y="374077"/>
                    <a:pt x="727373" y="374165"/>
                  </a:cubicBezTo>
                  <a:cubicBezTo>
                    <a:pt x="474988" y="374315"/>
                    <a:pt x="306153" y="335160"/>
                    <a:pt x="302060" y="281452"/>
                  </a:cubicBezTo>
                  <a:cubicBezTo>
                    <a:pt x="139810" y="268888"/>
                    <a:pt x="29919" y="245435"/>
                    <a:pt x="0" y="205303"/>
                  </a:cubicBezTo>
                  <a:cubicBezTo>
                    <a:pt x="0" y="199503"/>
                    <a:pt x="0" y="193690"/>
                    <a:pt x="0" y="187913"/>
                  </a:cubicBezTo>
                  <a:cubicBezTo>
                    <a:pt x="33024" y="148146"/>
                    <a:pt x="136941" y="123167"/>
                    <a:pt x="309964" y="112578"/>
                  </a:cubicBezTo>
                  <a:cubicBezTo>
                    <a:pt x="299567" y="45494"/>
                    <a:pt x="645661" y="3575"/>
                    <a:pt x="929985" y="33130"/>
                  </a:cubicBezTo>
                  <a:cubicBezTo>
                    <a:pt x="997680" y="18515"/>
                    <a:pt x="1093456" y="2575"/>
                    <a:pt x="1232094" y="0"/>
                  </a:cubicBezTo>
                  <a:close/>
                </a:path>
              </a:pathLst>
            </a:custGeom>
            <a:solidFill>
              <a:srgbClr val="93C808"/>
            </a:solidFill>
          </p:spPr>
        </p:sp>
        <p:sp>
          <p:nvSpPr>
            <p:cNvPr id="4" name="TextBox 4"/>
            <p:cNvSpPr txBox="1"/>
            <p:nvPr/>
          </p:nvSpPr>
          <p:spPr>
            <a:xfrm>
              <a:off x="101720" y="25274"/>
              <a:ext cx="1966587" cy="300650"/>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6390631" y="255146"/>
            <a:ext cx="6333588"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KẾT LUẬN</a:t>
            </a:r>
          </a:p>
        </p:txBody>
      </p:sp>
      <p:sp>
        <p:nvSpPr>
          <p:cNvPr id="6" name="TextBox 6"/>
          <p:cNvSpPr txBox="1"/>
          <p:nvPr/>
        </p:nvSpPr>
        <p:spPr>
          <a:xfrm>
            <a:off x="619283" y="2510925"/>
            <a:ext cx="16221736" cy="4094482"/>
          </a:xfrm>
          <a:prstGeom prst="rect">
            <a:avLst/>
          </a:prstGeom>
        </p:spPr>
        <p:txBody>
          <a:bodyPr lIns="0" tIns="0" rIns="0" bIns="0" rtlCol="0" anchor="t">
            <a:spAutoFit/>
          </a:bodyPr>
          <a:lstStyle/>
          <a:p>
            <a:pPr marL="734053" lvl="1" indent="-367026" algn="just">
              <a:lnSpc>
                <a:spcPts val="5439"/>
              </a:lnSpc>
              <a:buFont typeface="Arial"/>
              <a:buChar char="•"/>
            </a:pPr>
            <a:r>
              <a:rPr lang="en-US" sz="3399">
                <a:solidFill>
                  <a:srgbClr val="000000"/>
                </a:solidFill>
                <a:latin typeface="Arimo"/>
              </a:rPr>
              <a:t>Sử dụng Jira lập bản kế hoạch cụ thể cho từng thành viên để thực hiện hóa dự án. Kết quả đạt được là một sản phẩm phần mềm với giao diện đơn giản sử dụng.</a:t>
            </a:r>
          </a:p>
          <a:p>
            <a:pPr marL="734053" lvl="1" indent="-367026" algn="just">
              <a:lnSpc>
                <a:spcPts val="5439"/>
              </a:lnSpc>
              <a:buFont typeface="Arial"/>
              <a:buChar char="•"/>
            </a:pPr>
            <a:r>
              <a:rPr lang="en-US" sz="3399">
                <a:solidFill>
                  <a:srgbClr val="000000"/>
                </a:solidFill>
                <a:latin typeface="Arimo"/>
              </a:rPr>
              <a:t>Tích lũy thêm được nhiều kiến thức về kiến trúc phần mềm từ đó biết cách thiết dự án theo một kiến trúc cụ thể.</a:t>
            </a:r>
          </a:p>
          <a:p>
            <a:pPr marL="734053" lvl="1" indent="-367026" algn="just">
              <a:lnSpc>
                <a:spcPts val="5439"/>
              </a:lnSpc>
              <a:buFont typeface="Arial"/>
              <a:buChar char="•"/>
            </a:pPr>
            <a:r>
              <a:rPr lang="en-US" sz="3399">
                <a:solidFill>
                  <a:srgbClr val="000000"/>
                </a:solidFill>
                <a:latin typeface="Arimo"/>
              </a:rPr>
              <a:t>Được tiếp cận với nhiều ứng dụng, công nghệ mới</a:t>
            </a:r>
          </a:p>
        </p:txBody>
      </p:sp>
      <p:sp>
        <p:nvSpPr>
          <p:cNvPr id="7" name="TextBox 7"/>
          <p:cNvSpPr txBox="1"/>
          <p:nvPr/>
        </p:nvSpPr>
        <p:spPr>
          <a:xfrm>
            <a:off x="419766" y="1735241"/>
            <a:ext cx="4533233" cy="688975"/>
          </a:xfrm>
          <a:prstGeom prst="rect">
            <a:avLst/>
          </a:prstGeom>
        </p:spPr>
        <p:txBody>
          <a:bodyPr wrap="square" lIns="0" tIns="0" rIns="0" bIns="0" rtlCol="0" anchor="t">
            <a:spAutoFit/>
          </a:bodyPr>
          <a:lstStyle/>
          <a:p>
            <a:pPr algn="ctr">
              <a:lnSpc>
                <a:spcPts val="5600"/>
              </a:lnSpc>
            </a:pPr>
            <a:r>
              <a:rPr lang="en-US" sz="4000" dirty="0" err="1">
                <a:solidFill>
                  <a:srgbClr val="E60707"/>
                </a:solidFill>
                <a:latin typeface="Noto Sans Bold"/>
              </a:rPr>
              <a:t>Kết</a:t>
            </a:r>
            <a:r>
              <a:rPr lang="en-US" sz="4000" dirty="0">
                <a:solidFill>
                  <a:srgbClr val="E60707"/>
                </a:solidFill>
                <a:latin typeface="Noto Sans Bold"/>
              </a:rPr>
              <a:t> </a:t>
            </a:r>
            <a:r>
              <a:rPr lang="en-US" sz="4000" dirty="0" err="1">
                <a:solidFill>
                  <a:srgbClr val="E60707"/>
                </a:solidFill>
                <a:latin typeface="Noto Sans Bold"/>
              </a:rPr>
              <a:t>quả</a:t>
            </a:r>
            <a:r>
              <a:rPr lang="en-US" sz="4000" dirty="0">
                <a:solidFill>
                  <a:srgbClr val="E60707"/>
                </a:solidFill>
                <a:latin typeface="Noto Sans Bold"/>
              </a:rPr>
              <a:t> </a:t>
            </a:r>
            <a:r>
              <a:rPr lang="en-US" sz="4000" dirty="0" err="1">
                <a:solidFill>
                  <a:srgbClr val="E60707"/>
                </a:solidFill>
                <a:latin typeface="Noto Sans Bold"/>
              </a:rPr>
              <a:t>đạt</a:t>
            </a:r>
            <a:r>
              <a:rPr lang="en-US" sz="4000" dirty="0">
                <a:solidFill>
                  <a:srgbClr val="E60707"/>
                </a:solidFill>
                <a:latin typeface="Noto Sans Bold"/>
              </a:rPr>
              <a:t> </a:t>
            </a:r>
            <a:r>
              <a:rPr lang="en-US" sz="4000" dirty="0" err="1">
                <a:solidFill>
                  <a:srgbClr val="E60707"/>
                </a:solidFill>
                <a:latin typeface="Noto Sans Bold"/>
              </a:rPr>
              <a:t>được</a:t>
            </a:r>
            <a:endParaRPr lang="en-US" sz="4000" dirty="0">
              <a:solidFill>
                <a:srgbClr val="E60707"/>
              </a:solidFill>
              <a:latin typeface="Noto Sans Bold"/>
            </a:endParaRPr>
          </a:p>
        </p:txBody>
      </p:sp>
      <p:sp>
        <p:nvSpPr>
          <p:cNvPr id="8" name="TextBox 8"/>
          <p:cNvSpPr txBox="1"/>
          <p:nvPr/>
        </p:nvSpPr>
        <p:spPr>
          <a:xfrm>
            <a:off x="619283" y="6777457"/>
            <a:ext cx="2056448" cy="688975"/>
          </a:xfrm>
          <a:prstGeom prst="rect">
            <a:avLst/>
          </a:prstGeom>
        </p:spPr>
        <p:txBody>
          <a:bodyPr lIns="0" tIns="0" rIns="0" bIns="0" rtlCol="0" anchor="t">
            <a:spAutoFit/>
          </a:bodyPr>
          <a:lstStyle/>
          <a:p>
            <a:pPr algn="ctr">
              <a:lnSpc>
                <a:spcPts val="5600"/>
              </a:lnSpc>
            </a:pPr>
            <a:r>
              <a:rPr lang="en-US" sz="4000">
                <a:solidFill>
                  <a:srgbClr val="E60707"/>
                </a:solidFill>
                <a:latin typeface="Noto Sans Bold"/>
              </a:rPr>
              <a:t>Hạn chế</a:t>
            </a:r>
          </a:p>
        </p:txBody>
      </p:sp>
      <p:sp>
        <p:nvSpPr>
          <p:cNvPr id="9" name="TextBox 9"/>
          <p:cNvSpPr txBox="1"/>
          <p:nvPr/>
        </p:nvSpPr>
        <p:spPr>
          <a:xfrm>
            <a:off x="619283" y="7571807"/>
            <a:ext cx="16221736" cy="2089152"/>
          </a:xfrm>
          <a:prstGeom prst="rect">
            <a:avLst/>
          </a:prstGeom>
        </p:spPr>
        <p:txBody>
          <a:bodyPr lIns="0" tIns="0" rIns="0" bIns="0" rtlCol="0" anchor="t">
            <a:spAutoFit/>
          </a:bodyPr>
          <a:lstStyle/>
          <a:p>
            <a:pPr marL="755642" lvl="1" indent="-377821" algn="just">
              <a:lnSpc>
                <a:spcPts val="5599"/>
              </a:lnSpc>
              <a:buFont typeface="Arial"/>
              <a:buChar char="•"/>
            </a:pPr>
            <a:r>
              <a:rPr lang="en-US" sz="3499">
                <a:solidFill>
                  <a:srgbClr val="000000"/>
                </a:solidFill>
                <a:latin typeface="Arimo"/>
              </a:rPr>
              <a:t>Các chức năng chưa được tối ưu hóa</a:t>
            </a:r>
          </a:p>
          <a:p>
            <a:pPr marL="755642" lvl="1" indent="-377821" algn="just">
              <a:lnSpc>
                <a:spcPts val="5599"/>
              </a:lnSpc>
              <a:buFont typeface="Arial"/>
              <a:buChar char="•"/>
            </a:pPr>
            <a:r>
              <a:rPr lang="en-US" sz="3499">
                <a:solidFill>
                  <a:srgbClr val="000000"/>
                </a:solidFill>
                <a:latin typeface="Arimo"/>
              </a:rPr>
              <a:t>Giao diện chưa thật sự hoàn hảo</a:t>
            </a:r>
          </a:p>
          <a:p>
            <a:pPr marL="755642" lvl="1" indent="-377821" algn="just">
              <a:lnSpc>
                <a:spcPts val="5599"/>
              </a:lnSpc>
              <a:buFont typeface="Arial"/>
              <a:buChar char="•"/>
            </a:pPr>
            <a:r>
              <a:rPr lang="en-US" sz="3499">
                <a:solidFill>
                  <a:srgbClr val="000000"/>
                </a:solidFill>
                <a:latin typeface="Arimo"/>
              </a:rPr>
              <a:t>Chưa kết hợp được với cơ sở dữ liệu SQL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5596381" y="0"/>
            <a:ext cx="8239319" cy="1443743"/>
            <a:chOff x="0" y="0"/>
            <a:chExt cx="2170027" cy="380245"/>
          </a:xfrm>
        </p:grpSpPr>
        <p:sp>
          <p:nvSpPr>
            <p:cNvPr id="3" name="Freeform 3"/>
            <p:cNvSpPr/>
            <p:nvPr/>
          </p:nvSpPr>
          <p:spPr>
            <a:xfrm>
              <a:off x="0" y="0"/>
              <a:ext cx="2185216" cy="384483"/>
            </a:xfrm>
            <a:custGeom>
              <a:avLst/>
              <a:gdLst/>
              <a:ahLst/>
              <a:cxnLst/>
              <a:rect l="l" t="t" r="r" b="b"/>
              <a:pathLst>
                <a:path w="2185216" h="384483">
                  <a:moveTo>
                    <a:pt x="1232094" y="0"/>
                  </a:moveTo>
                  <a:cubicBezTo>
                    <a:pt x="1255896" y="0"/>
                    <a:pt x="1279841" y="0"/>
                    <a:pt x="1303596" y="0"/>
                  </a:cubicBezTo>
                  <a:cubicBezTo>
                    <a:pt x="1492988" y="6351"/>
                    <a:pt x="1611350" y="27491"/>
                    <a:pt x="1665261" y="62084"/>
                  </a:cubicBezTo>
                  <a:cubicBezTo>
                    <a:pt x="1981010" y="57471"/>
                    <a:pt x="2185216" y="122880"/>
                    <a:pt x="2070673" y="187076"/>
                  </a:cubicBezTo>
                  <a:cubicBezTo>
                    <a:pt x="2117197" y="200566"/>
                    <a:pt x="2156009" y="215655"/>
                    <a:pt x="2170026" y="235908"/>
                  </a:cubicBezTo>
                  <a:cubicBezTo>
                    <a:pt x="2170026" y="241709"/>
                    <a:pt x="2170026" y="247497"/>
                    <a:pt x="2170026" y="253298"/>
                  </a:cubicBezTo>
                  <a:cubicBezTo>
                    <a:pt x="2128254" y="304842"/>
                    <a:pt x="1948504" y="339673"/>
                    <a:pt x="1653404" y="330296"/>
                  </a:cubicBezTo>
                  <a:cubicBezTo>
                    <a:pt x="1577477" y="356762"/>
                    <a:pt x="1442373" y="384483"/>
                    <a:pt x="1232138" y="379965"/>
                  </a:cubicBezTo>
                  <a:cubicBezTo>
                    <a:pt x="1123470" y="378228"/>
                    <a:pt x="1047872" y="368164"/>
                    <a:pt x="981683" y="355937"/>
                  </a:cubicBezTo>
                  <a:cubicBezTo>
                    <a:pt x="911967" y="366101"/>
                    <a:pt x="836464" y="374077"/>
                    <a:pt x="727373" y="374165"/>
                  </a:cubicBezTo>
                  <a:cubicBezTo>
                    <a:pt x="474988" y="374315"/>
                    <a:pt x="306153" y="335160"/>
                    <a:pt x="302060" y="281452"/>
                  </a:cubicBezTo>
                  <a:cubicBezTo>
                    <a:pt x="139810" y="268888"/>
                    <a:pt x="29919" y="245435"/>
                    <a:pt x="0" y="205303"/>
                  </a:cubicBezTo>
                  <a:cubicBezTo>
                    <a:pt x="0" y="199503"/>
                    <a:pt x="0" y="193690"/>
                    <a:pt x="0" y="187913"/>
                  </a:cubicBezTo>
                  <a:cubicBezTo>
                    <a:pt x="33024" y="148146"/>
                    <a:pt x="136941" y="123167"/>
                    <a:pt x="309964" y="112578"/>
                  </a:cubicBezTo>
                  <a:cubicBezTo>
                    <a:pt x="299567" y="45494"/>
                    <a:pt x="645661" y="3575"/>
                    <a:pt x="929985" y="33130"/>
                  </a:cubicBezTo>
                  <a:cubicBezTo>
                    <a:pt x="997680" y="18515"/>
                    <a:pt x="1093456" y="2575"/>
                    <a:pt x="1232094" y="0"/>
                  </a:cubicBezTo>
                  <a:close/>
                </a:path>
              </a:pathLst>
            </a:custGeom>
            <a:solidFill>
              <a:srgbClr val="93C808"/>
            </a:solidFill>
          </p:spPr>
        </p:sp>
        <p:sp>
          <p:nvSpPr>
            <p:cNvPr id="4" name="TextBox 4"/>
            <p:cNvSpPr txBox="1"/>
            <p:nvPr/>
          </p:nvSpPr>
          <p:spPr>
            <a:xfrm>
              <a:off x="101720" y="25274"/>
              <a:ext cx="1966587" cy="300650"/>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6390631" y="255146"/>
            <a:ext cx="6333588"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KẾT LUẬN</a:t>
            </a:r>
          </a:p>
        </p:txBody>
      </p:sp>
      <p:sp>
        <p:nvSpPr>
          <p:cNvPr id="6" name="TextBox 6"/>
          <p:cNvSpPr txBox="1"/>
          <p:nvPr/>
        </p:nvSpPr>
        <p:spPr>
          <a:xfrm>
            <a:off x="619283" y="2501400"/>
            <a:ext cx="16860247" cy="4816477"/>
          </a:xfrm>
          <a:prstGeom prst="rect">
            <a:avLst/>
          </a:prstGeom>
        </p:spPr>
        <p:txBody>
          <a:bodyPr lIns="0" tIns="0" rIns="0" bIns="0" rtlCol="0" anchor="t">
            <a:spAutoFit/>
          </a:bodyPr>
          <a:lstStyle/>
          <a:p>
            <a:pPr marL="863590" lvl="1" indent="-431795" algn="just">
              <a:lnSpc>
                <a:spcPts val="6399"/>
              </a:lnSpc>
              <a:buFont typeface="Arial"/>
              <a:buChar char="•"/>
            </a:pPr>
            <a:r>
              <a:rPr lang="en-US" sz="3999">
                <a:solidFill>
                  <a:srgbClr val="000000"/>
                </a:solidFill>
                <a:latin typeface="Arimo"/>
              </a:rPr>
              <a:t>Liên tục đánh giá và cải tiến quy trình Agile của nhóm. Tổ chức các buổi retrospectives hay còn gọi là buổi họp tổng kết sau mỗi chu kỳ làm việc để nhận diện và khắc phục các vấn đề gặp phải, từ đó tối ưu hóa hiệu suất làm việc của cả nhóm.</a:t>
            </a:r>
          </a:p>
          <a:p>
            <a:pPr marL="863590" lvl="1" indent="-431795" algn="just">
              <a:lnSpc>
                <a:spcPts val="6399"/>
              </a:lnSpc>
              <a:buFont typeface="Arial"/>
              <a:buChar char="•"/>
            </a:pPr>
            <a:r>
              <a:rPr lang="en-US" sz="3999">
                <a:solidFill>
                  <a:srgbClr val="000000"/>
                </a:solidFill>
                <a:latin typeface="Arimo"/>
              </a:rPr>
              <a:t>Tiếp tục hoàn thiện dự án, kết nối cơ sở dữ liệu, xử lý tối ưu hóa các chức năng. Chỉnh sửa giao diện đẹp hơn, đầy đủ tính năng hơn.</a:t>
            </a:r>
          </a:p>
        </p:txBody>
      </p:sp>
      <p:sp>
        <p:nvSpPr>
          <p:cNvPr id="7" name="TextBox 7"/>
          <p:cNvSpPr txBox="1"/>
          <p:nvPr/>
        </p:nvSpPr>
        <p:spPr>
          <a:xfrm>
            <a:off x="386251" y="1735241"/>
            <a:ext cx="4461510" cy="688975"/>
          </a:xfrm>
          <a:prstGeom prst="rect">
            <a:avLst/>
          </a:prstGeom>
        </p:spPr>
        <p:txBody>
          <a:bodyPr lIns="0" tIns="0" rIns="0" bIns="0" rtlCol="0" anchor="t">
            <a:spAutoFit/>
          </a:bodyPr>
          <a:lstStyle/>
          <a:p>
            <a:pPr algn="ctr">
              <a:lnSpc>
                <a:spcPts val="5600"/>
              </a:lnSpc>
            </a:pPr>
            <a:r>
              <a:rPr lang="en-US" sz="4000">
                <a:solidFill>
                  <a:srgbClr val="E60707"/>
                </a:solidFill>
                <a:latin typeface="Noto Sans Bold"/>
              </a:rPr>
              <a:t>Hướng phát triển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1EE"/>
        </a:solidFill>
        <a:effectLst/>
      </p:bgPr>
    </p:bg>
    <p:spTree>
      <p:nvGrpSpPr>
        <p:cNvPr id="1" name=""/>
        <p:cNvGrpSpPr/>
        <p:nvPr/>
      </p:nvGrpSpPr>
      <p:grpSpPr>
        <a:xfrm>
          <a:off x="0" y="0"/>
          <a:ext cx="0" cy="0"/>
          <a:chOff x="0" y="0"/>
          <a:chExt cx="0" cy="0"/>
        </a:xfrm>
      </p:grpSpPr>
      <p:grpSp>
        <p:nvGrpSpPr>
          <p:cNvPr id="2" name="Group 2"/>
          <p:cNvGrpSpPr/>
          <p:nvPr/>
        </p:nvGrpSpPr>
        <p:grpSpPr>
          <a:xfrm>
            <a:off x="-6975516" y="-6025941"/>
            <a:ext cx="31361498" cy="21930719"/>
            <a:chOff x="0" y="0"/>
            <a:chExt cx="41815331" cy="29240959"/>
          </a:xfrm>
        </p:grpSpPr>
        <p:sp>
          <p:nvSpPr>
            <p:cNvPr id="3" name="Freeform 3"/>
            <p:cNvSpPr/>
            <p:nvPr/>
          </p:nvSpPr>
          <p:spPr>
            <a:xfrm rot="-6381483">
              <a:off x="4090689" y="13778792"/>
              <a:ext cx="10419999" cy="16327633"/>
            </a:xfrm>
            <a:custGeom>
              <a:avLst/>
              <a:gdLst/>
              <a:ahLst/>
              <a:cxnLst/>
              <a:rect l="l" t="t" r="r" b="b"/>
              <a:pathLst>
                <a:path w="10419999" h="16327633">
                  <a:moveTo>
                    <a:pt x="0" y="0"/>
                  </a:moveTo>
                  <a:lnTo>
                    <a:pt x="10419998" y="0"/>
                  </a:lnTo>
                  <a:lnTo>
                    <a:pt x="10419998" y="16327633"/>
                  </a:lnTo>
                  <a:lnTo>
                    <a:pt x="0" y="163276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8822658" y="11304594"/>
              <a:ext cx="20316454" cy="4802497"/>
            </a:xfrm>
            <a:prstGeom prst="rect">
              <a:avLst/>
            </a:prstGeom>
          </p:spPr>
          <p:txBody>
            <a:bodyPr lIns="0" tIns="0" rIns="0" bIns="0" rtlCol="0" anchor="t">
              <a:spAutoFit/>
            </a:bodyPr>
            <a:lstStyle/>
            <a:p>
              <a:pPr algn="ctr">
                <a:lnSpc>
                  <a:spcPts val="14850"/>
                </a:lnSpc>
              </a:pPr>
              <a:r>
                <a:rPr lang="en-US" sz="9900">
                  <a:solidFill>
                    <a:srgbClr val="B5838D"/>
                  </a:solidFill>
                  <a:latin typeface="Wedges"/>
                </a:rPr>
                <a:t>CẢM ƠN THẦY CÔ VÀ CÁC BẠN</a:t>
              </a:r>
            </a:p>
          </p:txBody>
        </p:sp>
        <p:sp>
          <p:nvSpPr>
            <p:cNvPr id="5" name="Freeform 5"/>
            <p:cNvSpPr/>
            <p:nvPr/>
          </p:nvSpPr>
          <p:spPr>
            <a:xfrm rot="-2779055">
              <a:off x="27103089" y="1242372"/>
              <a:ext cx="10419999" cy="16327633"/>
            </a:xfrm>
            <a:custGeom>
              <a:avLst/>
              <a:gdLst/>
              <a:ahLst/>
              <a:cxnLst/>
              <a:rect l="l" t="t" r="r" b="b"/>
              <a:pathLst>
                <a:path w="10419999" h="16327633">
                  <a:moveTo>
                    <a:pt x="0" y="0"/>
                  </a:moveTo>
                  <a:lnTo>
                    <a:pt x="10419998" y="0"/>
                  </a:lnTo>
                  <a:lnTo>
                    <a:pt x="10419998" y="16327633"/>
                  </a:lnTo>
                  <a:lnTo>
                    <a:pt x="0" y="163276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7457531">
              <a:off x="11665079" y="17760675"/>
              <a:ext cx="2458593" cy="2743200"/>
            </a:xfrm>
            <a:custGeom>
              <a:avLst/>
              <a:gdLst/>
              <a:ahLst/>
              <a:cxnLst/>
              <a:rect l="l" t="t" r="r" b="b"/>
              <a:pathLst>
                <a:path w="2458593" h="2743200">
                  <a:moveTo>
                    <a:pt x="0" y="0"/>
                  </a:moveTo>
                  <a:lnTo>
                    <a:pt x="2458593" y="0"/>
                  </a:lnTo>
                  <a:lnTo>
                    <a:pt x="2458593" y="2743200"/>
                  </a:lnTo>
                  <a:lnTo>
                    <a:pt x="0" y="27432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rot="-7457531">
              <a:off x="27239022" y="8883753"/>
              <a:ext cx="2458593" cy="2743200"/>
            </a:xfrm>
            <a:custGeom>
              <a:avLst/>
              <a:gdLst/>
              <a:ahLst/>
              <a:cxnLst/>
              <a:rect l="l" t="t" r="r" b="b"/>
              <a:pathLst>
                <a:path w="2458593" h="2743200">
                  <a:moveTo>
                    <a:pt x="0" y="0"/>
                  </a:moveTo>
                  <a:lnTo>
                    <a:pt x="2458593" y="0"/>
                  </a:lnTo>
                  <a:lnTo>
                    <a:pt x="2458593" y="2743200"/>
                  </a:lnTo>
                  <a:lnTo>
                    <a:pt x="0" y="27432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rot="3849820">
              <a:off x="29098789" y="18175090"/>
              <a:ext cx="2390628" cy="4095294"/>
            </a:xfrm>
            <a:custGeom>
              <a:avLst/>
              <a:gdLst/>
              <a:ahLst/>
              <a:cxnLst/>
              <a:rect l="l" t="t" r="r" b="b"/>
              <a:pathLst>
                <a:path w="2390628" h="4095294">
                  <a:moveTo>
                    <a:pt x="0" y="0"/>
                  </a:moveTo>
                  <a:lnTo>
                    <a:pt x="2390627" y="0"/>
                  </a:lnTo>
                  <a:lnTo>
                    <a:pt x="2390627" y="4095294"/>
                  </a:lnTo>
                  <a:lnTo>
                    <a:pt x="0" y="409529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3849820" flipH="1" flipV="1">
              <a:off x="11495960" y="7344927"/>
              <a:ext cx="2390628" cy="4095294"/>
            </a:xfrm>
            <a:custGeom>
              <a:avLst/>
              <a:gdLst/>
              <a:ahLst/>
              <a:cxnLst/>
              <a:rect l="l" t="t" r="r" b="b"/>
              <a:pathLst>
                <a:path w="2390628" h="4095294">
                  <a:moveTo>
                    <a:pt x="2390627" y="4095294"/>
                  </a:moveTo>
                  <a:lnTo>
                    <a:pt x="0" y="4095294"/>
                  </a:lnTo>
                  <a:lnTo>
                    <a:pt x="0" y="0"/>
                  </a:lnTo>
                  <a:lnTo>
                    <a:pt x="2390627" y="0"/>
                  </a:lnTo>
                  <a:lnTo>
                    <a:pt x="2390627" y="4095294"/>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0" name="Freeform 10"/>
            <p:cNvSpPr/>
            <p:nvPr/>
          </p:nvSpPr>
          <p:spPr>
            <a:xfrm flipH="1" flipV="1">
              <a:off x="30736215" y="7895834"/>
              <a:ext cx="3153746" cy="3854294"/>
            </a:xfrm>
            <a:custGeom>
              <a:avLst/>
              <a:gdLst/>
              <a:ahLst/>
              <a:cxnLst/>
              <a:rect l="l" t="t" r="r" b="b"/>
              <a:pathLst>
                <a:path w="3153746" h="3854294">
                  <a:moveTo>
                    <a:pt x="3153746" y="3854293"/>
                  </a:moveTo>
                  <a:lnTo>
                    <a:pt x="0" y="3854293"/>
                  </a:lnTo>
                  <a:lnTo>
                    <a:pt x="0" y="0"/>
                  </a:lnTo>
                  <a:lnTo>
                    <a:pt x="3153746" y="0"/>
                  </a:lnTo>
                  <a:lnTo>
                    <a:pt x="3153746" y="3854293"/>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1" name="Freeform 11"/>
            <p:cNvSpPr/>
            <p:nvPr/>
          </p:nvSpPr>
          <p:spPr>
            <a:xfrm>
              <a:off x="9038254" y="18410787"/>
              <a:ext cx="3153746" cy="3854294"/>
            </a:xfrm>
            <a:custGeom>
              <a:avLst/>
              <a:gdLst/>
              <a:ahLst/>
              <a:cxnLst/>
              <a:rect l="l" t="t" r="r" b="b"/>
              <a:pathLst>
                <a:path w="3153746" h="3854294">
                  <a:moveTo>
                    <a:pt x="0" y="0"/>
                  </a:moveTo>
                  <a:lnTo>
                    <a:pt x="3153746" y="0"/>
                  </a:lnTo>
                  <a:lnTo>
                    <a:pt x="3153746" y="3854294"/>
                  </a:lnTo>
                  <a:lnTo>
                    <a:pt x="0" y="3854294"/>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2" name="Freeform 12"/>
            <p:cNvSpPr/>
            <p:nvPr/>
          </p:nvSpPr>
          <p:spPr>
            <a:xfrm>
              <a:off x="8017575" y="20920667"/>
              <a:ext cx="9753600" cy="4805865"/>
            </a:xfrm>
            <a:custGeom>
              <a:avLst/>
              <a:gdLst/>
              <a:ahLst/>
              <a:cxnLst/>
              <a:rect l="l" t="t" r="r" b="b"/>
              <a:pathLst>
                <a:path w="9753600" h="4805865">
                  <a:moveTo>
                    <a:pt x="0" y="0"/>
                  </a:moveTo>
                  <a:lnTo>
                    <a:pt x="9753600" y="0"/>
                  </a:lnTo>
                  <a:lnTo>
                    <a:pt x="9753600" y="4805865"/>
                  </a:lnTo>
                  <a:lnTo>
                    <a:pt x="0" y="4805865"/>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3" name="Freeform 13"/>
            <p:cNvSpPr/>
            <p:nvPr/>
          </p:nvSpPr>
          <p:spPr>
            <a:xfrm>
              <a:off x="28807888" y="10650235"/>
              <a:ext cx="9753600" cy="4805865"/>
            </a:xfrm>
            <a:custGeom>
              <a:avLst/>
              <a:gdLst/>
              <a:ahLst/>
              <a:cxnLst/>
              <a:rect l="l" t="t" r="r" b="b"/>
              <a:pathLst>
                <a:path w="9753600" h="4805865">
                  <a:moveTo>
                    <a:pt x="0" y="0"/>
                  </a:moveTo>
                  <a:lnTo>
                    <a:pt x="9753600" y="0"/>
                  </a:lnTo>
                  <a:lnTo>
                    <a:pt x="9753600" y="4805865"/>
                  </a:lnTo>
                  <a:lnTo>
                    <a:pt x="0" y="4805865"/>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4" name="Freeform 14"/>
            <p:cNvSpPr/>
            <p:nvPr/>
          </p:nvSpPr>
          <p:spPr>
            <a:xfrm>
              <a:off x="4954043" y="11100755"/>
              <a:ext cx="7737231" cy="5486400"/>
            </a:xfrm>
            <a:custGeom>
              <a:avLst/>
              <a:gdLst/>
              <a:ahLst/>
              <a:cxnLst/>
              <a:rect l="l" t="t" r="r" b="b"/>
              <a:pathLst>
                <a:path w="7737231" h="5486400">
                  <a:moveTo>
                    <a:pt x="0" y="0"/>
                  </a:moveTo>
                  <a:lnTo>
                    <a:pt x="7737231" y="0"/>
                  </a:lnTo>
                  <a:lnTo>
                    <a:pt x="7737231" y="5486400"/>
                  </a:lnTo>
                  <a:lnTo>
                    <a:pt x="0" y="5486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5" name="Freeform 15"/>
            <p:cNvSpPr/>
            <p:nvPr/>
          </p:nvSpPr>
          <p:spPr>
            <a:xfrm>
              <a:off x="18062910" y="5430143"/>
              <a:ext cx="7737231" cy="5486400"/>
            </a:xfrm>
            <a:custGeom>
              <a:avLst/>
              <a:gdLst/>
              <a:ahLst/>
              <a:cxnLst/>
              <a:rect l="l" t="t" r="r" b="b"/>
              <a:pathLst>
                <a:path w="7737231" h="5486400">
                  <a:moveTo>
                    <a:pt x="0" y="0"/>
                  </a:moveTo>
                  <a:lnTo>
                    <a:pt x="7737231" y="0"/>
                  </a:lnTo>
                  <a:lnTo>
                    <a:pt x="7737231" y="5486400"/>
                  </a:lnTo>
                  <a:lnTo>
                    <a:pt x="0" y="5486400"/>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6" name="Freeform 16"/>
            <p:cNvSpPr/>
            <p:nvPr/>
          </p:nvSpPr>
          <p:spPr>
            <a:xfrm flipH="1" flipV="1">
              <a:off x="20081787" y="19447739"/>
              <a:ext cx="7737231" cy="5486400"/>
            </a:xfrm>
            <a:custGeom>
              <a:avLst/>
              <a:gdLst/>
              <a:ahLst/>
              <a:cxnLst/>
              <a:rect l="l" t="t" r="r" b="b"/>
              <a:pathLst>
                <a:path w="7737231" h="5486400">
                  <a:moveTo>
                    <a:pt x="7737230" y="5486400"/>
                  </a:moveTo>
                  <a:lnTo>
                    <a:pt x="0" y="5486400"/>
                  </a:lnTo>
                  <a:lnTo>
                    <a:pt x="0" y="0"/>
                  </a:lnTo>
                  <a:lnTo>
                    <a:pt x="7737230" y="0"/>
                  </a:lnTo>
                  <a:lnTo>
                    <a:pt x="7737230" y="548640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7" name="TextBox 17"/>
            <p:cNvSpPr txBox="1"/>
            <p:nvPr/>
          </p:nvSpPr>
          <p:spPr>
            <a:xfrm>
              <a:off x="18645345" y="16826009"/>
              <a:ext cx="12957016" cy="2311639"/>
            </a:xfrm>
            <a:prstGeom prst="rect">
              <a:avLst/>
            </a:prstGeom>
          </p:spPr>
          <p:txBody>
            <a:bodyPr lIns="0" tIns="0" rIns="0" bIns="0" rtlCol="0" anchor="t">
              <a:spAutoFit/>
            </a:bodyPr>
            <a:lstStyle/>
            <a:p>
              <a:pPr algn="ctr">
                <a:lnSpc>
                  <a:spcPts val="14558"/>
                </a:lnSpc>
                <a:spcBef>
                  <a:spcPct val="0"/>
                </a:spcBef>
              </a:pPr>
              <a:r>
                <a:rPr lang="en-US" sz="10399">
                  <a:solidFill>
                    <a:srgbClr val="FFBD59"/>
                  </a:solidFill>
                  <a:latin typeface="Wedges"/>
                </a:rPr>
                <a:t>ĐÃ LẮNG NGHE</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FD0"/>
        </a:solidFill>
        <a:effectLst/>
      </p:bgPr>
    </p:bg>
    <p:spTree>
      <p:nvGrpSpPr>
        <p:cNvPr id="1" name=""/>
        <p:cNvGrpSpPr/>
        <p:nvPr/>
      </p:nvGrpSpPr>
      <p:grpSpPr>
        <a:xfrm>
          <a:off x="0" y="0"/>
          <a:ext cx="0" cy="0"/>
          <a:chOff x="0" y="0"/>
          <a:chExt cx="0" cy="0"/>
        </a:xfrm>
      </p:grpSpPr>
      <p:sp>
        <p:nvSpPr>
          <p:cNvPr id="2" name="Freeform 2"/>
          <p:cNvSpPr/>
          <p:nvPr/>
        </p:nvSpPr>
        <p:spPr>
          <a:xfrm rot="-5468492">
            <a:off x="6414607" y="-669054"/>
            <a:ext cx="12107276" cy="12234159"/>
          </a:xfrm>
          <a:custGeom>
            <a:avLst/>
            <a:gdLst/>
            <a:ahLst/>
            <a:cxnLst/>
            <a:rect l="l" t="t" r="r" b="b"/>
            <a:pathLst>
              <a:path w="12107276" h="12234159">
                <a:moveTo>
                  <a:pt x="0" y="0"/>
                </a:moveTo>
                <a:lnTo>
                  <a:pt x="12107276" y="0"/>
                </a:lnTo>
                <a:lnTo>
                  <a:pt x="12107276" y="12234160"/>
                </a:lnTo>
                <a:lnTo>
                  <a:pt x="0" y="12234160"/>
                </a:lnTo>
                <a:lnTo>
                  <a:pt x="0" y="0"/>
                </a:lnTo>
                <a:close/>
              </a:path>
            </a:pathLst>
          </a:custGeom>
          <a:blipFill>
            <a:blip r:embed="rId2"/>
            <a:stretch>
              <a:fillRect l="-15822" t="-4061" r="-15822"/>
            </a:stretch>
          </a:blipFill>
        </p:spPr>
      </p:sp>
      <p:sp>
        <p:nvSpPr>
          <p:cNvPr id="3" name="Freeform 3"/>
          <p:cNvSpPr/>
          <p:nvPr/>
        </p:nvSpPr>
        <p:spPr>
          <a:xfrm rot="-1677575">
            <a:off x="801827" y="7223391"/>
            <a:ext cx="1869573" cy="2034909"/>
          </a:xfrm>
          <a:custGeom>
            <a:avLst/>
            <a:gdLst/>
            <a:ahLst/>
            <a:cxnLst/>
            <a:rect l="l" t="t" r="r" b="b"/>
            <a:pathLst>
              <a:path w="1869573" h="2034909">
                <a:moveTo>
                  <a:pt x="0" y="0"/>
                </a:moveTo>
                <a:lnTo>
                  <a:pt x="1869572" y="0"/>
                </a:lnTo>
                <a:lnTo>
                  <a:pt x="1869572" y="2034909"/>
                </a:lnTo>
                <a:lnTo>
                  <a:pt x="0" y="2034909"/>
                </a:lnTo>
                <a:lnTo>
                  <a:pt x="0" y="0"/>
                </a:lnTo>
                <a:close/>
              </a:path>
            </a:pathLst>
          </a:custGeom>
          <a:blipFill>
            <a:blip r:embed="rId3"/>
            <a:stretch>
              <a:fillRect/>
            </a:stretch>
          </a:blipFill>
        </p:spPr>
      </p:sp>
      <p:sp>
        <p:nvSpPr>
          <p:cNvPr id="4" name="Freeform 4"/>
          <p:cNvSpPr/>
          <p:nvPr/>
        </p:nvSpPr>
        <p:spPr>
          <a:xfrm rot="-1677575">
            <a:off x="5730249" y="3422045"/>
            <a:ext cx="1666818" cy="1814223"/>
          </a:xfrm>
          <a:custGeom>
            <a:avLst/>
            <a:gdLst/>
            <a:ahLst/>
            <a:cxnLst/>
            <a:rect l="l" t="t" r="r" b="b"/>
            <a:pathLst>
              <a:path w="1666818" h="1814223">
                <a:moveTo>
                  <a:pt x="0" y="0"/>
                </a:moveTo>
                <a:lnTo>
                  <a:pt x="1666818" y="0"/>
                </a:lnTo>
                <a:lnTo>
                  <a:pt x="1666818" y="1814224"/>
                </a:lnTo>
                <a:lnTo>
                  <a:pt x="0" y="1814224"/>
                </a:lnTo>
                <a:lnTo>
                  <a:pt x="0" y="0"/>
                </a:lnTo>
                <a:close/>
              </a:path>
            </a:pathLst>
          </a:custGeom>
          <a:blipFill>
            <a:blip r:embed="rId3"/>
            <a:stretch>
              <a:fillRect/>
            </a:stretch>
          </a:blipFill>
        </p:spPr>
      </p:sp>
      <p:sp>
        <p:nvSpPr>
          <p:cNvPr id="5" name="Freeform 5"/>
          <p:cNvSpPr/>
          <p:nvPr/>
        </p:nvSpPr>
        <p:spPr>
          <a:xfrm rot="-2376132">
            <a:off x="-258226" y="-529065"/>
            <a:ext cx="1666818" cy="1814223"/>
          </a:xfrm>
          <a:custGeom>
            <a:avLst/>
            <a:gdLst/>
            <a:ahLst/>
            <a:cxnLst/>
            <a:rect l="l" t="t" r="r" b="b"/>
            <a:pathLst>
              <a:path w="1666818" h="1814223">
                <a:moveTo>
                  <a:pt x="0" y="0"/>
                </a:moveTo>
                <a:lnTo>
                  <a:pt x="1666817" y="0"/>
                </a:lnTo>
                <a:lnTo>
                  <a:pt x="1666817" y="1814224"/>
                </a:lnTo>
                <a:lnTo>
                  <a:pt x="0" y="1814224"/>
                </a:lnTo>
                <a:lnTo>
                  <a:pt x="0" y="0"/>
                </a:lnTo>
                <a:close/>
              </a:path>
            </a:pathLst>
          </a:custGeom>
          <a:blipFill>
            <a:blip r:embed="rId3"/>
            <a:stretch>
              <a:fillRect/>
            </a:stretch>
          </a:blipFill>
        </p:spPr>
      </p:sp>
      <p:grpSp>
        <p:nvGrpSpPr>
          <p:cNvPr id="6" name="Group 6"/>
          <p:cNvGrpSpPr/>
          <p:nvPr/>
        </p:nvGrpSpPr>
        <p:grpSpPr>
          <a:xfrm>
            <a:off x="8828632" y="948581"/>
            <a:ext cx="8950936" cy="1353862"/>
            <a:chOff x="0" y="0"/>
            <a:chExt cx="2357448" cy="356573"/>
          </a:xfrm>
        </p:grpSpPr>
        <p:sp>
          <p:nvSpPr>
            <p:cNvPr id="7" name="Freeform 7"/>
            <p:cNvSpPr/>
            <p:nvPr/>
          </p:nvSpPr>
          <p:spPr>
            <a:xfrm>
              <a:off x="0" y="0"/>
              <a:ext cx="2357448" cy="356573"/>
            </a:xfrm>
            <a:custGeom>
              <a:avLst/>
              <a:gdLst/>
              <a:ahLst/>
              <a:cxnLst/>
              <a:rect l="l" t="t" r="r" b="b"/>
              <a:pathLst>
                <a:path w="2357448" h="356573">
                  <a:moveTo>
                    <a:pt x="2154248" y="0"/>
                  </a:moveTo>
                  <a:cubicBezTo>
                    <a:pt x="2266472" y="0"/>
                    <a:pt x="2357448" y="79822"/>
                    <a:pt x="2357448" y="178286"/>
                  </a:cubicBezTo>
                  <a:cubicBezTo>
                    <a:pt x="2357448" y="276751"/>
                    <a:pt x="2266472" y="356573"/>
                    <a:pt x="2154248" y="356573"/>
                  </a:cubicBezTo>
                  <a:lnTo>
                    <a:pt x="203200" y="356573"/>
                  </a:lnTo>
                  <a:cubicBezTo>
                    <a:pt x="90976" y="356573"/>
                    <a:pt x="0" y="276751"/>
                    <a:pt x="0" y="178286"/>
                  </a:cubicBezTo>
                  <a:cubicBezTo>
                    <a:pt x="0" y="79822"/>
                    <a:pt x="90976" y="0"/>
                    <a:pt x="203200" y="0"/>
                  </a:cubicBezTo>
                  <a:close/>
                </a:path>
              </a:pathLst>
            </a:custGeom>
            <a:solidFill>
              <a:srgbClr val="67D0DD"/>
            </a:solidFill>
          </p:spPr>
        </p:sp>
        <p:sp>
          <p:nvSpPr>
            <p:cNvPr id="8" name="TextBox 8"/>
            <p:cNvSpPr txBox="1"/>
            <p:nvPr/>
          </p:nvSpPr>
          <p:spPr>
            <a:xfrm>
              <a:off x="0" y="-38100"/>
              <a:ext cx="2357448" cy="394673"/>
            </a:xfrm>
            <a:prstGeom prst="rect">
              <a:avLst/>
            </a:prstGeom>
          </p:spPr>
          <p:txBody>
            <a:bodyPr lIns="50800" tIns="50800" rIns="50800" bIns="50800" rtlCol="0" anchor="ctr"/>
            <a:lstStyle/>
            <a:p>
              <a:pPr algn="ctr">
                <a:lnSpc>
                  <a:spcPts val="3079"/>
                </a:lnSpc>
              </a:pPr>
              <a:endParaRPr/>
            </a:p>
          </p:txBody>
        </p:sp>
      </p:grpSp>
      <p:sp>
        <p:nvSpPr>
          <p:cNvPr id="9" name="TextBox 9"/>
          <p:cNvSpPr txBox="1"/>
          <p:nvPr/>
        </p:nvSpPr>
        <p:spPr>
          <a:xfrm>
            <a:off x="1736613" y="2431377"/>
            <a:ext cx="2922659" cy="3525523"/>
          </a:xfrm>
          <a:prstGeom prst="rect">
            <a:avLst/>
          </a:prstGeom>
        </p:spPr>
        <p:txBody>
          <a:bodyPr lIns="0" tIns="0" rIns="0" bIns="0" rtlCol="0" anchor="t">
            <a:spAutoFit/>
          </a:bodyPr>
          <a:lstStyle/>
          <a:p>
            <a:pPr algn="ctr">
              <a:lnSpc>
                <a:spcPts val="9379"/>
              </a:lnSpc>
              <a:spcBef>
                <a:spcPct val="0"/>
              </a:spcBef>
            </a:pPr>
            <a:r>
              <a:rPr lang="en-US" sz="6699">
                <a:solidFill>
                  <a:srgbClr val="3C3333"/>
                </a:solidFill>
                <a:latin typeface="Cabin Bold"/>
              </a:rPr>
              <a:t>NỘI DUNG CHÍNH</a:t>
            </a:r>
          </a:p>
        </p:txBody>
      </p:sp>
      <p:sp>
        <p:nvSpPr>
          <p:cNvPr id="10" name="TextBox 10"/>
          <p:cNvSpPr txBox="1"/>
          <p:nvPr/>
        </p:nvSpPr>
        <p:spPr>
          <a:xfrm>
            <a:off x="11506094" y="1079270"/>
            <a:ext cx="3519607" cy="953137"/>
          </a:xfrm>
          <a:prstGeom prst="rect">
            <a:avLst/>
          </a:prstGeom>
        </p:spPr>
        <p:txBody>
          <a:bodyPr lIns="0" tIns="0" rIns="0" bIns="0" rtlCol="0" anchor="t">
            <a:spAutoFit/>
          </a:bodyPr>
          <a:lstStyle/>
          <a:p>
            <a:pPr algn="ctr">
              <a:lnSpc>
                <a:spcPts val="7839"/>
              </a:lnSpc>
              <a:spcBef>
                <a:spcPct val="0"/>
              </a:spcBef>
            </a:pPr>
            <a:r>
              <a:rPr lang="en-US" sz="5599">
                <a:solidFill>
                  <a:srgbClr val="3C3333"/>
                </a:solidFill>
                <a:latin typeface="Cabin"/>
              </a:rPr>
              <a:t>GIỚI THIỆU</a:t>
            </a:r>
          </a:p>
        </p:txBody>
      </p:sp>
      <p:grpSp>
        <p:nvGrpSpPr>
          <p:cNvPr id="11" name="Group 11"/>
          <p:cNvGrpSpPr/>
          <p:nvPr/>
        </p:nvGrpSpPr>
        <p:grpSpPr>
          <a:xfrm>
            <a:off x="8828632" y="2854892"/>
            <a:ext cx="8950936" cy="1401159"/>
            <a:chOff x="0" y="0"/>
            <a:chExt cx="2357448" cy="369029"/>
          </a:xfrm>
        </p:grpSpPr>
        <p:sp>
          <p:nvSpPr>
            <p:cNvPr id="12" name="Freeform 12"/>
            <p:cNvSpPr/>
            <p:nvPr/>
          </p:nvSpPr>
          <p:spPr>
            <a:xfrm>
              <a:off x="0" y="0"/>
              <a:ext cx="2357448" cy="369029"/>
            </a:xfrm>
            <a:custGeom>
              <a:avLst/>
              <a:gdLst/>
              <a:ahLst/>
              <a:cxnLst/>
              <a:rect l="l" t="t" r="r" b="b"/>
              <a:pathLst>
                <a:path w="2357448" h="369029">
                  <a:moveTo>
                    <a:pt x="2154248" y="0"/>
                  </a:moveTo>
                  <a:cubicBezTo>
                    <a:pt x="2266472" y="0"/>
                    <a:pt x="2357448" y="82610"/>
                    <a:pt x="2357448" y="184515"/>
                  </a:cubicBezTo>
                  <a:cubicBezTo>
                    <a:pt x="2357448" y="286419"/>
                    <a:pt x="2266472" y="369029"/>
                    <a:pt x="2154248" y="369029"/>
                  </a:cubicBezTo>
                  <a:lnTo>
                    <a:pt x="203200" y="369029"/>
                  </a:lnTo>
                  <a:cubicBezTo>
                    <a:pt x="90976" y="369029"/>
                    <a:pt x="0" y="286419"/>
                    <a:pt x="0" y="184515"/>
                  </a:cubicBezTo>
                  <a:cubicBezTo>
                    <a:pt x="0" y="82610"/>
                    <a:pt x="90976" y="0"/>
                    <a:pt x="203200" y="0"/>
                  </a:cubicBezTo>
                  <a:close/>
                </a:path>
              </a:pathLst>
            </a:custGeom>
            <a:solidFill>
              <a:srgbClr val="9FE481"/>
            </a:solidFill>
          </p:spPr>
        </p:sp>
        <p:sp>
          <p:nvSpPr>
            <p:cNvPr id="13" name="TextBox 13"/>
            <p:cNvSpPr txBox="1"/>
            <p:nvPr/>
          </p:nvSpPr>
          <p:spPr>
            <a:xfrm>
              <a:off x="0" y="-38100"/>
              <a:ext cx="2357448" cy="407129"/>
            </a:xfrm>
            <a:prstGeom prst="rect">
              <a:avLst/>
            </a:prstGeom>
          </p:spPr>
          <p:txBody>
            <a:bodyPr lIns="50800" tIns="50800" rIns="50800" bIns="50800" rtlCol="0" anchor="ctr"/>
            <a:lstStyle/>
            <a:p>
              <a:pPr algn="ctr">
                <a:lnSpc>
                  <a:spcPts val="3079"/>
                </a:lnSpc>
              </a:pPr>
              <a:endParaRPr/>
            </a:p>
          </p:txBody>
        </p:sp>
      </p:grpSp>
      <p:sp>
        <p:nvSpPr>
          <p:cNvPr id="14" name="TextBox 14"/>
          <p:cNvSpPr txBox="1"/>
          <p:nvPr/>
        </p:nvSpPr>
        <p:spPr>
          <a:xfrm>
            <a:off x="10258260" y="3032407"/>
            <a:ext cx="6389251" cy="953137"/>
          </a:xfrm>
          <a:prstGeom prst="rect">
            <a:avLst/>
          </a:prstGeom>
        </p:spPr>
        <p:txBody>
          <a:bodyPr lIns="0" tIns="0" rIns="0" bIns="0" rtlCol="0" anchor="t">
            <a:spAutoFit/>
          </a:bodyPr>
          <a:lstStyle/>
          <a:p>
            <a:pPr algn="ctr">
              <a:lnSpc>
                <a:spcPts val="7839"/>
              </a:lnSpc>
              <a:spcBef>
                <a:spcPct val="0"/>
              </a:spcBef>
            </a:pPr>
            <a:r>
              <a:rPr lang="en-US" sz="5599">
                <a:solidFill>
                  <a:srgbClr val="3C3333"/>
                </a:solidFill>
                <a:latin typeface="Cabin"/>
              </a:rPr>
              <a:t>XÁC ĐỊNH NHU CẦU</a:t>
            </a:r>
          </a:p>
        </p:txBody>
      </p:sp>
      <p:grpSp>
        <p:nvGrpSpPr>
          <p:cNvPr id="15" name="Group 15"/>
          <p:cNvGrpSpPr/>
          <p:nvPr/>
        </p:nvGrpSpPr>
        <p:grpSpPr>
          <a:xfrm>
            <a:off x="8828632" y="4808501"/>
            <a:ext cx="8950936" cy="1282916"/>
            <a:chOff x="0" y="0"/>
            <a:chExt cx="2357448" cy="337887"/>
          </a:xfrm>
        </p:grpSpPr>
        <p:sp>
          <p:nvSpPr>
            <p:cNvPr id="16" name="Freeform 16"/>
            <p:cNvSpPr/>
            <p:nvPr/>
          </p:nvSpPr>
          <p:spPr>
            <a:xfrm>
              <a:off x="0" y="0"/>
              <a:ext cx="2357448" cy="337887"/>
            </a:xfrm>
            <a:custGeom>
              <a:avLst/>
              <a:gdLst/>
              <a:ahLst/>
              <a:cxnLst/>
              <a:rect l="l" t="t" r="r" b="b"/>
              <a:pathLst>
                <a:path w="2357448" h="337887">
                  <a:moveTo>
                    <a:pt x="2154248" y="0"/>
                  </a:moveTo>
                  <a:cubicBezTo>
                    <a:pt x="2266472" y="0"/>
                    <a:pt x="2357448" y="75639"/>
                    <a:pt x="2357448" y="168944"/>
                  </a:cubicBezTo>
                  <a:cubicBezTo>
                    <a:pt x="2357448" y="262249"/>
                    <a:pt x="2266472" y="337887"/>
                    <a:pt x="2154248" y="337887"/>
                  </a:cubicBezTo>
                  <a:lnTo>
                    <a:pt x="203200" y="337887"/>
                  </a:lnTo>
                  <a:cubicBezTo>
                    <a:pt x="90976" y="337887"/>
                    <a:pt x="0" y="262249"/>
                    <a:pt x="0" y="168944"/>
                  </a:cubicBezTo>
                  <a:cubicBezTo>
                    <a:pt x="0" y="75639"/>
                    <a:pt x="90976" y="0"/>
                    <a:pt x="203200" y="0"/>
                  </a:cubicBezTo>
                  <a:close/>
                </a:path>
              </a:pathLst>
            </a:custGeom>
            <a:solidFill>
              <a:srgbClr val="FAAFA5"/>
            </a:solidFill>
          </p:spPr>
        </p:sp>
        <p:sp>
          <p:nvSpPr>
            <p:cNvPr id="17" name="TextBox 17"/>
            <p:cNvSpPr txBox="1"/>
            <p:nvPr/>
          </p:nvSpPr>
          <p:spPr>
            <a:xfrm>
              <a:off x="0" y="-38100"/>
              <a:ext cx="2357448" cy="375987"/>
            </a:xfrm>
            <a:prstGeom prst="rect">
              <a:avLst/>
            </a:prstGeom>
          </p:spPr>
          <p:txBody>
            <a:bodyPr lIns="50800" tIns="50800" rIns="50800" bIns="50800" rtlCol="0" anchor="ctr"/>
            <a:lstStyle/>
            <a:p>
              <a:pPr algn="ctr">
                <a:lnSpc>
                  <a:spcPts val="3079"/>
                </a:lnSpc>
              </a:pPr>
              <a:endParaRPr/>
            </a:p>
          </p:txBody>
        </p:sp>
      </p:grpSp>
      <p:grpSp>
        <p:nvGrpSpPr>
          <p:cNvPr id="18" name="Group 18"/>
          <p:cNvGrpSpPr/>
          <p:nvPr/>
        </p:nvGrpSpPr>
        <p:grpSpPr>
          <a:xfrm>
            <a:off x="8839056" y="6643867"/>
            <a:ext cx="9116475" cy="1282916"/>
            <a:chOff x="0" y="0"/>
            <a:chExt cx="2401047" cy="337887"/>
          </a:xfrm>
        </p:grpSpPr>
        <p:sp>
          <p:nvSpPr>
            <p:cNvPr id="19" name="Freeform 19"/>
            <p:cNvSpPr/>
            <p:nvPr/>
          </p:nvSpPr>
          <p:spPr>
            <a:xfrm>
              <a:off x="0" y="0"/>
              <a:ext cx="2401047" cy="337887"/>
            </a:xfrm>
            <a:custGeom>
              <a:avLst/>
              <a:gdLst/>
              <a:ahLst/>
              <a:cxnLst/>
              <a:rect l="l" t="t" r="r" b="b"/>
              <a:pathLst>
                <a:path w="2401047" h="337887">
                  <a:moveTo>
                    <a:pt x="2197847" y="0"/>
                  </a:moveTo>
                  <a:cubicBezTo>
                    <a:pt x="2310071" y="0"/>
                    <a:pt x="2401047" y="75639"/>
                    <a:pt x="2401047" y="168944"/>
                  </a:cubicBezTo>
                  <a:cubicBezTo>
                    <a:pt x="2401047" y="262249"/>
                    <a:pt x="2310071" y="337887"/>
                    <a:pt x="2197847" y="337887"/>
                  </a:cubicBezTo>
                  <a:lnTo>
                    <a:pt x="203200" y="337887"/>
                  </a:lnTo>
                  <a:cubicBezTo>
                    <a:pt x="90976" y="337887"/>
                    <a:pt x="0" y="262249"/>
                    <a:pt x="0" y="168944"/>
                  </a:cubicBezTo>
                  <a:cubicBezTo>
                    <a:pt x="0" y="75639"/>
                    <a:pt x="90976" y="0"/>
                    <a:pt x="203200" y="0"/>
                  </a:cubicBezTo>
                  <a:close/>
                </a:path>
              </a:pathLst>
            </a:custGeom>
            <a:solidFill>
              <a:srgbClr val="DC95DD"/>
            </a:solidFill>
          </p:spPr>
        </p:sp>
        <p:sp>
          <p:nvSpPr>
            <p:cNvPr id="20" name="TextBox 20"/>
            <p:cNvSpPr txBox="1"/>
            <p:nvPr/>
          </p:nvSpPr>
          <p:spPr>
            <a:xfrm>
              <a:off x="0" y="-38100"/>
              <a:ext cx="2401047" cy="375987"/>
            </a:xfrm>
            <a:prstGeom prst="rect">
              <a:avLst/>
            </a:prstGeom>
          </p:spPr>
          <p:txBody>
            <a:bodyPr lIns="50800" tIns="50800" rIns="50800" bIns="50800" rtlCol="0" anchor="ctr"/>
            <a:lstStyle/>
            <a:p>
              <a:pPr algn="ctr">
                <a:lnSpc>
                  <a:spcPts val="3079"/>
                </a:lnSpc>
              </a:pPr>
              <a:endParaRPr/>
            </a:p>
          </p:txBody>
        </p:sp>
      </p:grpSp>
      <p:grpSp>
        <p:nvGrpSpPr>
          <p:cNvPr id="21" name="Group 21"/>
          <p:cNvGrpSpPr/>
          <p:nvPr/>
        </p:nvGrpSpPr>
        <p:grpSpPr>
          <a:xfrm>
            <a:off x="8828632" y="8479233"/>
            <a:ext cx="8950936" cy="1282916"/>
            <a:chOff x="0" y="0"/>
            <a:chExt cx="2357448" cy="337887"/>
          </a:xfrm>
        </p:grpSpPr>
        <p:sp>
          <p:nvSpPr>
            <p:cNvPr id="22" name="Freeform 22"/>
            <p:cNvSpPr/>
            <p:nvPr/>
          </p:nvSpPr>
          <p:spPr>
            <a:xfrm>
              <a:off x="0" y="0"/>
              <a:ext cx="2357448" cy="337887"/>
            </a:xfrm>
            <a:custGeom>
              <a:avLst/>
              <a:gdLst/>
              <a:ahLst/>
              <a:cxnLst/>
              <a:rect l="l" t="t" r="r" b="b"/>
              <a:pathLst>
                <a:path w="2357448" h="337887">
                  <a:moveTo>
                    <a:pt x="2154248" y="0"/>
                  </a:moveTo>
                  <a:cubicBezTo>
                    <a:pt x="2266472" y="0"/>
                    <a:pt x="2357448" y="75639"/>
                    <a:pt x="2357448" y="168944"/>
                  </a:cubicBezTo>
                  <a:cubicBezTo>
                    <a:pt x="2357448" y="262249"/>
                    <a:pt x="2266472" y="337887"/>
                    <a:pt x="2154248" y="337887"/>
                  </a:cubicBezTo>
                  <a:lnTo>
                    <a:pt x="203200" y="337887"/>
                  </a:lnTo>
                  <a:cubicBezTo>
                    <a:pt x="90976" y="337887"/>
                    <a:pt x="0" y="262249"/>
                    <a:pt x="0" y="168944"/>
                  </a:cubicBezTo>
                  <a:cubicBezTo>
                    <a:pt x="0" y="75639"/>
                    <a:pt x="90976" y="0"/>
                    <a:pt x="203200" y="0"/>
                  </a:cubicBezTo>
                  <a:close/>
                </a:path>
              </a:pathLst>
            </a:custGeom>
            <a:solidFill>
              <a:srgbClr val="A885EE"/>
            </a:solidFill>
          </p:spPr>
        </p:sp>
        <p:sp>
          <p:nvSpPr>
            <p:cNvPr id="23" name="TextBox 23"/>
            <p:cNvSpPr txBox="1"/>
            <p:nvPr/>
          </p:nvSpPr>
          <p:spPr>
            <a:xfrm>
              <a:off x="0" y="-38100"/>
              <a:ext cx="2357448" cy="375987"/>
            </a:xfrm>
            <a:prstGeom prst="rect">
              <a:avLst/>
            </a:prstGeom>
          </p:spPr>
          <p:txBody>
            <a:bodyPr lIns="50800" tIns="50800" rIns="50800" bIns="50800" rtlCol="0" anchor="ctr"/>
            <a:lstStyle/>
            <a:p>
              <a:pPr algn="ctr">
                <a:lnSpc>
                  <a:spcPts val="3079"/>
                </a:lnSpc>
              </a:pPr>
              <a:endParaRPr/>
            </a:p>
          </p:txBody>
        </p:sp>
      </p:grpSp>
      <p:sp>
        <p:nvSpPr>
          <p:cNvPr id="24" name="TextBox 24"/>
          <p:cNvSpPr txBox="1"/>
          <p:nvPr/>
        </p:nvSpPr>
        <p:spPr>
          <a:xfrm>
            <a:off x="9663942" y="4954021"/>
            <a:ext cx="7280315" cy="953137"/>
          </a:xfrm>
          <a:prstGeom prst="rect">
            <a:avLst/>
          </a:prstGeom>
        </p:spPr>
        <p:txBody>
          <a:bodyPr lIns="0" tIns="0" rIns="0" bIns="0" rtlCol="0" anchor="t">
            <a:spAutoFit/>
          </a:bodyPr>
          <a:lstStyle/>
          <a:p>
            <a:pPr algn="ctr">
              <a:lnSpc>
                <a:spcPts val="7839"/>
              </a:lnSpc>
              <a:spcBef>
                <a:spcPct val="0"/>
              </a:spcBef>
            </a:pPr>
            <a:r>
              <a:rPr lang="en-US" sz="5599">
                <a:solidFill>
                  <a:srgbClr val="3C3333"/>
                </a:solidFill>
                <a:latin typeface="Cabin"/>
              </a:rPr>
              <a:t>LẬP KẾ HOẠCH SCRUM</a:t>
            </a:r>
          </a:p>
        </p:txBody>
      </p:sp>
      <p:sp>
        <p:nvSpPr>
          <p:cNvPr id="25" name="TextBox 25"/>
          <p:cNvSpPr txBox="1"/>
          <p:nvPr/>
        </p:nvSpPr>
        <p:spPr>
          <a:xfrm>
            <a:off x="9015020" y="6756369"/>
            <a:ext cx="8764548" cy="953137"/>
          </a:xfrm>
          <a:prstGeom prst="rect">
            <a:avLst/>
          </a:prstGeom>
        </p:spPr>
        <p:txBody>
          <a:bodyPr lIns="0" tIns="0" rIns="0" bIns="0" rtlCol="0" anchor="t">
            <a:spAutoFit/>
          </a:bodyPr>
          <a:lstStyle/>
          <a:p>
            <a:pPr algn="ctr">
              <a:lnSpc>
                <a:spcPts val="7839"/>
              </a:lnSpc>
              <a:spcBef>
                <a:spcPct val="0"/>
              </a:spcBef>
            </a:pPr>
            <a:r>
              <a:rPr lang="en-US" sz="5599">
                <a:solidFill>
                  <a:srgbClr val="3C3333"/>
                </a:solidFill>
                <a:latin typeface="Cabin"/>
              </a:rPr>
              <a:t>HIỆN THỰC HÓA KẾ HOẠCH</a:t>
            </a:r>
          </a:p>
        </p:txBody>
      </p:sp>
      <p:sp>
        <p:nvSpPr>
          <p:cNvPr id="26" name="TextBox 26"/>
          <p:cNvSpPr txBox="1"/>
          <p:nvPr/>
        </p:nvSpPr>
        <p:spPr>
          <a:xfrm>
            <a:off x="11880070" y="8555433"/>
            <a:ext cx="3145631" cy="953137"/>
          </a:xfrm>
          <a:prstGeom prst="rect">
            <a:avLst/>
          </a:prstGeom>
        </p:spPr>
        <p:txBody>
          <a:bodyPr lIns="0" tIns="0" rIns="0" bIns="0" rtlCol="0" anchor="t">
            <a:spAutoFit/>
          </a:bodyPr>
          <a:lstStyle/>
          <a:p>
            <a:pPr algn="ctr">
              <a:lnSpc>
                <a:spcPts val="7839"/>
              </a:lnSpc>
              <a:spcBef>
                <a:spcPct val="0"/>
              </a:spcBef>
            </a:pPr>
            <a:r>
              <a:rPr lang="en-US" sz="5599">
                <a:solidFill>
                  <a:srgbClr val="3C3333"/>
                </a:solidFill>
                <a:latin typeface="Cabin"/>
              </a:rPr>
              <a:t>KẾT LUẬN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5822375" y="0"/>
            <a:ext cx="7246081" cy="1443743"/>
            <a:chOff x="0" y="0"/>
            <a:chExt cx="1908433" cy="380245"/>
          </a:xfrm>
        </p:grpSpPr>
        <p:sp>
          <p:nvSpPr>
            <p:cNvPr id="3" name="Freeform 3"/>
            <p:cNvSpPr/>
            <p:nvPr/>
          </p:nvSpPr>
          <p:spPr>
            <a:xfrm>
              <a:off x="0" y="0"/>
              <a:ext cx="1923622" cy="384483"/>
            </a:xfrm>
            <a:custGeom>
              <a:avLst/>
              <a:gdLst/>
              <a:ahLst/>
              <a:cxnLst/>
              <a:rect l="l" t="t" r="r" b="b"/>
              <a:pathLst>
                <a:path w="1923622" h="384483">
                  <a:moveTo>
                    <a:pt x="1083566" y="0"/>
                  </a:moveTo>
                  <a:cubicBezTo>
                    <a:pt x="1104500" y="0"/>
                    <a:pt x="1125558" y="0"/>
                    <a:pt x="1146449" y="0"/>
                  </a:cubicBezTo>
                  <a:cubicBezTo>
                    <a:pt x="1313011" y="6351"/>
                    <a:pt x="1417104" y="27491"/>
                    <a:pt x="1464516" y="62084"/>
                  </a:cubicBezTo>
                  <a:cubicBezTo>
                    <a:pt x="1742202" y="57471"/>
                    <a:pt x="1923622" y="122880"/>
                    <a:pt x="1821056" y="187076"/>
                  </a:cubicBezTo>
                  <a:cubicBezTo>
                    <a:pt x="1861971" y="200566"/>
                    <a:pt x="1896106" y="215655"/>
                    <a:pt x="1908433" y="235908"/>
                  </a:cubicBezTo>
                  <a:cubicBezTo>
                    <a:pt x="1908433" y="241709"/>
                    <a:pt x="1908433" y="247497"/>
                    <a:pt x="1908433" y="253298"/>
                  </a:cubicBezTo>
                  <a:cubicBezTo>
                    <a:pt x="1871696" y="304842"/>
                    <a:pt x="1713615" y="339673"/>
                    <a:pt x="1454089" y="330296"/>
                  </a:cubicBezTo>
                  <a:cubicBezTo>
                    <a:pt x="1387314" y="356762"/>
                    <a:pt x="1268497" y="384483"/>
                    <a:pt x="1083605" y="379965"/>
                  </a:cubicBezTo>
                  <a:cubicBezTo>
                    <a:pt x="988037" y="378228"/>
                    <a:pt x="921552" y="368164"/>
                    <a:pt x="863342" y="355937"/>
                  </a:cubicBezTo>
                  <a:cubicBezTo>
                    <a:pt x="802031" y="366101"/>
                    <a:pt x="735629" y="374077"/>
                    <a:pt x="639689" y="374165"/>
                  </a:cubicBezTo>
                  <a:cubicBezTo>
                    <a:pt x="417729" y="374315"/>
                    <a:pt x="269247" y="335160"/>
                    <a:pt x="265647" y="281452"/>
                  </a:cubicBezTo>
                  <a:cubicBezTo>
                    <a:pt x="122956" y="268888"/>
                    <a:pt x="26312" y="245435"/>
                    <a:pt x="0" y="205303"/>
                  </a:cubicBezTo>
                  <a:cubicBezTo>
                    <a:pt x="0" y="199503"/>
                    <a:pt x="0" y="193690"/>
                    <a:pt x="0" y="187913"/>
                  </a:cubicBezTo>
                  <a:cubicBezTo>
                    <a:pt x="29043" y="148146"/>
                    <a:pt x="120433" y="123167"/>
                    <a:pt x="272598" y="112578"/>
                  </a:cubicBezTo>
                  <a:cubicBezTo>
                    <a:pt x="263455" y="45494"/>
                    <a:pt x="567827" y="3575"/>
                    <a:pt x="817877" y="33130"/>
                  </a:cubicBezTo>
                  <a:cubicBezTo>
                    <a:pt x="877411" y="18515"/>
                    <a:pt x="961641" y="2575"/>
                    <a:pt x="1083566" y="0"/>
                  </a:cubicBezTo>
                  <a:close/>
                </a:path>
              </a:pathLst>
            </a:custGeom>
            <a:solidFill>
              <a:srgbClr val="93C808"/>
            </a:solidFill>
          </p:spPr>
        </p:sp>
        <p:sp>
          <p:nvSpPr>
            <p:cNvPr id="4" name="TextBox 4"/>
            <p:cNvSpPr txBox="1"/>
            <p:nvPr/>
          </p:nvSpPr>
          <p:spPr>
            <a:xfrm>
              <a:off x="89458" y="25274"/>
              <a:ext cx="1729517" cy="300650"/>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348810" y="1550508"/>
            <a:ext cx="17590379" cy="1339216"/>
          </a:xfrm>
          <a:prstGeom prst="rect">
            <a:avLst/>
          </a:prstGeom>
        </p:spPr>
        <p:txBody>
          <a:bodyPr lIns="0" tIns="0" rIns="0" bIns="0" rtlCol="0" anchor="t">
            <a:spAutoFit/>
          </a:bodyPr>
          <a:lstStyle/>
          <a:p>
            <a:pPr marL="0" lvl="0" indent="0" algn="l">
              <a:lnSpc>
                <a:spcPts val="5399"/>
              </a:lnSpc>
            </a:pPr>
            <a:r>
              <a:rPr lang="en-US" sz="3599">
                <a:solidFill>
                  <a:srgbClr val="000000"/>
                </a:solidFill>
                <a:latin typeface="Arimo"/>
              </a:rPr>
              <a:t>Hệ thống quản lý thiết bị là một giải pháp phần mềm nhằm mục đích tổ chức và theo dõi tất cả các thiết bị một cách hiệu quả. Hệ thống này gồm các chức năng chính sau:</a:t>
            </a:r>
          </a:p>
        </p:txBody>
      </p:sp>
      <p:sp>
        <p:nvSpPr>
          <p:cNvPr id="6" name="TextBox 6"/>
          <p:cNvSpPr txBox="1"/>
          <p:nvPr/>
        </p:nvSpPr>
        <p:spPr>
          <a:xfrm>
            <a:off x="6325918" y="255146"/>
            <a:ext cx="6238994"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GIỚI THIỆU</a:t>
            </a:r>
          </a:p>
        </p:txBody>
      </p:sp>
      <p:sp>
        <p:nvSpPr>
          <p:cNvPr id="7" name="AutoShape 7"/>
          <p:cNvSpPr/>
          <p:nvPr/>
        </p:nvSpPr>
        <p:spPr>
          <a:xfrm flipH="1" flipV="1">
            <a:off x="9389706" y="4647656"/>
            <a:ext cx="0" cy="1326954"/>
          </a:xfrm>
          <a:prstGeom prst="line">
            <a:avLst/>
          </a:prstGeom>
          <a:ln w="28575" cap="rnd">
            <a:solidFill>
              <a:srgbClr val="30231A"/>
            </a:solidFill>
            <a:prstDash val="solid"/>
            <a:headEnd type="none" w="sm" len="sm"/>
            <a:tailEnd type="triangle" w="lg" len="med"/>
          </a:ln>
        </p:spPr>
      </p:sp>
      <p:grpSp>
        <p:nvGrpSpPr>
          <p:cNvPr id="8" name="Group 8"/>
          <p:cNvGrpSpPr/>
          <p:nvPr/>
        </p:nvGrpSpPr>
        <p:grpSpPr>
          <a:xfrm>
            <a:off x="8017629" y="3120228"/>
            <a:ext cx="2744153" cy="1527428"/>
            <a:chOff x="0" y="0"/>
            <a:chExt cx="1340267" cy="746008"/>
          </a:xfrm>
        </p:grpSpPr>
        <p:sp>
          <p:nvSpPr>
            <p:cNvPr id="9" name="Freeform 9"/>
            <p:cNvSpPr/>
            <p:nvPr/>
          </p:nvSpPr>
          <p:spPr>
            <a:xfrm>
              <a:off x="0" y="0"/>
              <a:ext cx="1340267" cy="746008"/>
            </a:xfrm>
            <a:custGeom>
              <a:avLst/>
              <a:gdLst/>
              <a:ahLst/>
              <a:cxnLst/>
              <a:rect l="l" t="t" r="r" b="b"/>
              <a:pathLst>
                <a:path w="1340267" h="746008">
                  <a:moveTo>
                    <a:pt x="67710" y="0"/>
                  </a:moveTo>
                  <a:lnTo>
                    <a:pt x="1272557" y="0"/>
                  </a:lnTo>
                  <a:cubicBezTo>
                    <a:pt x="1290515" y="0"/>
                    <a:pt x="1307737" y="7134"/>
                    <a:pt x="1320435" y="19832"/>
                  </a:cubicBezTo>
                  <a:cubicBezTo>
                    <a:pt x="1333133" y="32530"/>
                    <a:pt x="1340267" y="49752"/>
                    <a:pt x="1340267" y="67710"/>
                  </a:cubicBezTo>
                  <a:lnTo>
                    <a:pt x="1340267" y="678299"/>
                  </a:lnTo>
                  <a:cubicBezTo>
                    <a:pt x="1340267" y="696256"/>
                    <a:pt x="1333133" y="713479"/>
                    <a:pt x="1320435" y="726177"/>
                  </a:cubicBezTo>
                  <a:cubicBezTo>
                    <a:pt x="1307737" y="738875"/>
                    <a:pt x="1290515" y="746008"/>
                    <a:pt x="1272557" y="746008"/>
                  </a:cubicBezTo>
                  <a:lnTo>
                    <a:pt x="67710" y="746008"/>
                  </a:lnTo>
                  <a:cubicBezTo>
                    <a:pt x="49752" y="746008"/>
                    <a:pt x="32530" y="738875"/>
                    <a:pt x="19832" y="726177"/>
                  </a:cubicBezTo>
                  <a:cubicBezTo>
                    <a:pt x="7134" y="713479"/>
                    <a:pt x="0" y="696256"/>
                    <a:pt x="0" y="678299"/>
                  </a:cubicBezTo>
                  <a:lnTo>
                    <a:pt x="0" y="67710"/>
                  </a:lnTo>
                  <a:cubicBezTo>
                    <a:pt x="0" y="49752"/>
                    <a:pt x="7134" y="32530"/>
                    <a:pt x="19832" y="19832"/>
                  </a:cubicBezTo>
                  <a:cubicBezTo>
                    <a:pt x="32530" y="7134"/>
                    <a:pt x="49752" y="0"/>
                    <a:pt x="67710" y="0"/>
                  </a:cubicBezTo>
                  <a:close/>
                </a:path>
              </a:pathLst>
            </a:custGeom>
            <a:solidFill>
              <a:srgbClr val="F6E785"/>
            </a:solidFill>
          </p:spPr>
        </p:sp>
        <p:sp>
          <p:nvSpPr>
            <p:cNvPr id="10" name="TextBox 10"/>
            <p:cNvSpPr txBox="1"/>
            <p:nvPr/>
          </p:nvSpPr>
          <p:spPr>
            <a:xfrm>
              <a:off x="0" y="-57150"/>
              <a:ext cx="1340267" cy="803158"/>
            </a:xfrm>
            <a:prstGeom prst="rect">
              <a:avLst/>
            </a:prstGeom>
          </p:spPr>
          <p:txBody>
            <a:bodyPr lIns="254000" tIns="254000" rIns="254000" bIns="254000" rtlCol="0" anchor="ctr"/>
            <a:lstStyle/>
            <a:p>
              <a:pPr algn="ctr">
                <a:lnSpc>
                  <a:spcPts val="4199"/>
                </a:lnSpc>
              </a:pPr>
              <a:r>
                <a:rPr lang="en-US" sz="2999">
                  <a:solidFill>
                    <a:srgbClr val="705E51"/>
                  </a:solidFill>
                  <a:latin typeface="Cabin"/>
                </a:rPr>
                <a:t>Quản lý tương tác người dùng</a:t>
              </a:r>
            </a:p>
          </p:txBody>
        </p:sp>
      </p:grpSp>
      <p:sp>
        <p:nvSpPr>
          <p:cNvPr id="11" name="AutoShape 11"/>
          <p:cNvSpPr/>
          <p:nvPr/>
        </p:nvSpPr>
        <p:spPr>
          <a:xfrm flipV="1">
            <a:off x="10790291" y="6194392"/>
            <a:ext cx="2312656" cy="323212"/>
          </a:xfrm>
          <a:prstGeom prst="line">
            <a:avLst/>
          </a:prstGeom>
          <a:ln w="28575" cap="rnd">
            <a:solidFill>
              <a:srgbClr val="30231A"/>
            </a:solidFill>
            <a:prstDash val="solid"/>
            <a:headEnd type="none" w="sm" len="sm"/>
            <a:tailEnd type="triangle" w="lg" len="med"/>
          </a:ln>
        </p:spPr>
      </p:sp>
      <p:grpSp>
        <p:nvGrpSpPr>
          <p:cNvPr id="12" name="Group 12"/>
          <p:cNvGrpSpPr/>
          <p:nvPr/>
        </p:nvGrpSpPr>
        <p:grpSpPr>
          <a:xfrm>
            <a:off x="13099259" y="8046521"/>
            <a:ext cx="2502847" cy="1546479"/>
            <a:chOff x="0" y="0"/>
            <a:chExt cx="1222411" cy="755313"/>
          </a:xfrm>
        </p:grpSpPr>
        <p:sp>
          <p:nvSpPr>
            <p:cNvPr id="13" name="Freeform 13"/>
            <p:cNvSpPr/>
            <p:nvPr/>
          </p:nvSpPr>
          <p:spPr>
            <a:xfrm>
              <a:off x="0" y="0"/>
              <a:ext cx="1222411" cy="755313"/>
            </a:xfrm>
            <a:custGeom>
              <a:avLst/>
              <a:gdLst/>
              <a:ahLst/>
              <a:cxnLst/>
              <a:rect l="l" t="t" r="r" b="b"/>
              <a:pathLst>
                <a:path w="1222411" h="755313">
                  <a:moveTo>
                    <a:pt x="74238" y="0"/>
                  </a:moveTo>
                  <a:lnTo>
                    <a:pt x="1148173" y="0"/>
                  </a:lnTo>
                  <a:cubicBezTo>
                    <a:pt x="1167862" y="0"/>
                    <a:pt x="1186745" y="7821"/>
                    <a:pt x="1200667" y="21744"/>
                  </a:cubicBezTo>
                  <a:cubicBezTo>
                    <a:pt x="1214590" y="35666"/>
                    <a:pt x="1222411" y="54549"/>
                    <a:pt x="1222411" y="74238"/>
                  </a:cubicBezTo>
                  <a:lnTo>
                    <a:pt x="1222411" y="681075"/>
                  </a:lnTo>
                  <a:cubicBezTo>
                    <a:pt x="1222411" y="722076"/>
                    <a:pt x="1189174" y="755313"/>
                    <a:pt x="1148173" y="755313"/>
                  </a:cubicBezTo>
                  <a:lnTo>
                    <a:pt x="74238" y="755313"/>
                  </a:lnTo>
                  <a:cubicBezTo>
                    <a:pt x="33237" y="755313"/>
                    <a:pt x="0" y="722076"/>
                    <a:pt x="0" y="681075"/>
                  </a:cubicBezTo>
                  <a:lnTo>
                    <a:pt x="0" y="74238"/>
                  </a:lnTo>
                  <a:cubicBezTo>
                    <a:pt x="0" y="33237"/>
                    <a:pt x="33237" y="0"/>
                    <a:pt x="74238" y="0"/>
                  </a:cubicBezTo>
                  <a:close/>
                </a:path>
              </a:pathLst>
            </a:custGeom>
            <a:solidFill>
              <a:srgbClr val="F6E785"/>
            </a:solidFill>
          </p:spPr>
        </p:sp>
        <p:sp>
          <p:nvSpPr>
            <p:cNvPr id="14" name="TextBox 14"/>
            <p:cNvSpPr txBox="1"/>
            <p:nvPr/>
          </p:nvSpPr>
          <p:spPr>
            <a:xfrm>
              <a:off x="0" y="-66675"/>
              <a:ext cx="1222411" cy="821988"/>
            </a:xfrm>
            <a:prstGeom prst="rect">
              <a:avLst/>
            </a:prstGeom>
          </p:spPr>
          <p:txBody>
            <a:bodyPr lIns="254000" tIns="254000" rIns="254000" bIns="254000" rtlCol="0" anchor="ctr"/>
            <a:lstStyle/>
            <a:p>
              <a:pPr algn="ctr">
                <a:lnSpc>
                  <a:spcPts val="4200"/>
                </a:lnSpc>
              </a:pPr>
              <a:r>
                <a:rPr lang="en-US" sz="3000">
                  <a:solidFill>
                    <a:srgbClr val="705E51"/>
                  </a:solidFill>
                  <a:latin typeface="Cabin"/>
                </a:rPr>
                <a:t>Quản lý tình trạng thiết bị</a:t>
              </a:r>
            </a:p>
          </p:txBody>
        </p:sp>
      </p:grpSp>
      <p:grpSp>
        <p:nvGrpSpPr>
          <p:cNvPr id="15" name="Group 15"/>
          <p:cNvGrpSpPr/>
          <p:nvPr/>
        </p:nvGrpSpPr>
        <p:grpSpPr>
          <a:xfrm>
            <a:off x="13099259" y="5143500"/>
            <a:ext cx="2857575" cy="1374104"/>
            <a:chOff x="0" y="0"/>
            <a:chExt cx="1395663" cy="671124"/>
          </a:xfrm>
        </p:grpSpPr>
        <p:sp>
          <p:nvSpPr>
            <p:cNvPr id="16" name="Freeform 16"/>
            <p:cNvSpPr/>
            <p:nvPr/>
          </p:nvSpPr>
          <p:spPr>
            <a:xfrm>
              <a:off x="0" y="0"/>
              <a:ext cx="1395663" cy="671124"/>
            </a:xfrm>
            <a:custGeom>
              <a:avLst/>
              <a:gdLst/>
              <a:ahLst/>
              <a:cxnLst/>
              <a:rect l="l" t="t" r="r" b="b"/>
              <a:pathLst>
                <a:path w="1395663" h="671124">
                  <a:moveTo>
                    <a:pt x="65022" y="0"/>
                  </a:moveTo>
                  <a:lnTo>
                    <a:pt x="1330641" y="0"/>
                  </a:lnTo>
                  <a:cubicBezTo>
                    <a:pt x="1366551" y="0"/>
                    <a:pt x="1395663" y="29111"/>
                    <a:pt x="1395663" y="65022"/>
                  </a:cubicBezTo>
                  <a:lnTo>
                    <a:pt x="1395663" y="606101"/>
                  </a:lnTo>
                  <a:cubicBezTo>
                    <a:pt x="1395663" y="642012"/>
                    <a:pt x="1366551" y="671124"/>
                    <a:pt x="1330641" y="671124"/>
                  </a:cubicBezTo>
                  <a:lnTo>
                    <a:pt x="65022" y="671124"/>
                  </a:lnTo>
                  <a:cubicBezTo>
                    <a:pt x="29111" y="671124"/>
                    <a:pt x="0" y="642012"/>
                    <a:pt x="0" y="606101"/>
                  </a:cubicBezTo>
                  <a:lnTo>
                    <a:pt x="0" y="65022"/>
                  </a:lnTo>
                  <a:cubicBezTo>
                    <a:pt x="0" y="29111"/>
                    <a:pt x="29111" y="0"/>
                    <a:pt x="65022" y="0"/>
                  </a:cubicBezTo>
                  <a:close/>
                </a:path>
              </a:pathLst>
            </a:custGeom>
            <a:solidFill>
              <a:srgbClr val="F6E785"/>
            </a:solidFill>
          </p:spPr>
        </p:sp>
        <p:sp>
          <p:nvSpPr>
            <p:cNvPr id="17" name="TextBox 17"/>
            <p:cNvSpPr txBox="1"/>
            <p:nvPr/>
          </p:nvSpPr>
          <p:spPr>
            <a:xfrm>
              <a:off x="0" y="-57150"/>
              <a:ext cx="1395663" cy="728274"/>
            </a:xfrm>
            <a:prstGeom prst="rect">
              <a:avLst/>
            </a:prstGeom>
          </p:spPr>
          <p:txBody>
            <a:bodyPr lIns="254000" tIns="254000" rIns="254000" bIns="254000" rtlCol="0" anchor="ctr"/>
            <a:lstStyle/>
            <a:p>
              <a:pPr algn="ctr">
                <a:lnSpc>
                  <a:spcPts val="4199"/>
                </a:lnSpc>
              </a:pPr>
              <a:r>
                <a:rPr lang="en-US" sz="2999">
                  <a:solidFill>
                    <a:srgbClr val="705E51"/>
                  </a:solidFill>
                  <a:latin typeface="Cabin"/>
                </a:rPr>
                <a:t>Quản lý thiết bị</a:t>
              </a:r>
            </a:p>
          </p:txBody>
        </p:sp>
      </p:grpSp>
      <p:grpSp>
        <p:nvGrpSpPr>
          <p:cNvPr id="18" name="Group 18"/>
          <p:cNvGrpSpPr/>
          <p:nvPr/>
        </p:nvGrpSpPr>
        <p:grpSpPr>
          <a:xfrm>
            <a:off x="8594874" y="8046521"/>
            <a:ext cx="2195416" cy="1546479"/>
            <a:chOff x="0" y="0"/>
            <a:chExt cx="1072259" cy="755313"/>
          </a:xfrm>
        </p:grpSpPr>
        <p:sp>
          <p:nvSpPr>
            <p:cNvPr id="19" name="Freeform 19"/>
            <p:cNvSpPr/>
            <p:nvPr/>
          </p:nvSpPr>
          <p:spPr>
            <a:xfrm>
              <a:off x="0" y="0"/>
              <a:ext cx="1072259" cy="755313"/>
            </a:xfrm>
            <a:custGeom>
              <a:avLst/>
              <a:gdLst/>
              <a:ahLst/>
              <a:cxnLst/>
              <a:rect l="l" t="t" r="r" b="b"/>
              <a:pathLst>
                <a:path w="1072259" h="755313">
                  <a:moveTo>
                    <a:pt x="84634" y="0"/>
                  </a:moveTo>
                  <a:lnTo>
                    <a:pt x="987625" y="0"/>
                  </a:lnTo>
                  <a:cubicBezTo>
                    <a:pt x="1010072" y="0"/>
                    <a:pt x="1031599" y="8917"/>
                    <a:pt x="1047471" y="24789"/>
                  </a:cubicBezTo>
                  <a:cubicBezTo>
                    <a:pt x="1063342" y="40661"/>
                    <a:pt x="1072259" y="62187"/>
                    <a:pt x="1072259" y="84634"/>
                  </a:cubicBezTo>
                  <a:lnTo>
                    <a:pt x="1072259" y="670679"/>
                  </a:lnTo>
                  <a:cubicBezTo>
                    <a:pt x="1072259" y="693126"/>
                    <a:pt x="1063342" y="714653"/>
                    <a:pt x="1047471" y="730524"/>
                  </a:cubicBezTo>
                  <a:cubicBezTo>
                    <a:pt x="1031599" y="746396"/>
                    <a:pt x="1010072" y="755313"/>
                    <a:pt x="987625" y="755313"/>
                  </a:cubicBezTo>
                  <a:lnTo>
                    <a:pt x="84634" y="755313"/>
                  </a:lnTo>
                  <a:cubicBezTo>
                    <a:pt x="62187" y="755313"/>
                    <a:pt x="40661" y="746396"/>
                    <a:pt x="24789" y="730524"/>
                  </a:cubicBezTo>
                  <a:cubicBezTo>
                    <a:pt x="8917" y="714653"/>
                    <a:pt x="0" y="693126"/>
                    <a:pt x="0" y="670679"/>
                  </a:cubicBezTo>
                  <a:lnTo>
                    <a:pt x="0" y="84634"/>
                  </a:lnTo>
                  <a:cubicBezTo>
                    <a:pt x="0" y="62187"/>
                    <a:pt x="8917" y="40661"/>
                    <a:pt x="24789" y="24789"/>
                  </a:cubicBezTo>
                  <a:cubicBezTo>
                    <a:pt x="40661" y="8917"/>
                    <a:pt x="62187" y="0"/>
                    <a:pt x="84634" y="0"/>
                  </a:cubicBezTo>
                  <a:close/>
                </a:path>
              </a:pathLst>
            </a:custGeom>
            <a:solidFill>
              <a:srgbClr val="F6E785"/>
            </a:solidFill>
          </p:spPr>
        </p:sp>
        <p:sp>
          <p:nvSpPr>
            <p:cNvPr id="20" name="TextBox 20"/>
            <p:cNvSpPr txBox="1"/>
            <p:nvPr/>
          </p:nvSpPr>
          <p:spPr>
            <a:xfrm>
              <a:off x="0" y="-66675"/>
              <a:ext cx="1072259" cy="821988"/>
            </a:xfrm>
            <a:prstGeom prst="rect">
              <a:avLst/>
            </a:prstGeom>
          </p:spPr>
          <p:txBody>
            <a:bodyPr lIns="254000" tIns="254000" rIns="254000" bIns="254000" rtlCol="0" anchor="ctr"/>
            <a:lstStyle/>
            <a:p>
              <a:pPr algn="ctr">
                <a:lnSpc>
                  <a:spcPts val="4200"/>
                </a:lnSpc>
              </a:pPr>
              <a:r>
                <a:rPr lang="en-US" sz="3000">
                  <a:solidFill>
                    <a:srgbClr val="705E51"/>
                  </a:solidFill>
                  <a:latin typeface="Cabin"/>
                </a:rPr>
                <a:t>Quản lý sử dụng</a:t>
              </a:r>
            </a:p>
          </p:txBody>
        </p:sp>
      </p:grpSp>
      <p:grpSp>
        <p:nvGrpSpPr>
          <p:cNvPr id="21" name="Group 21"/>
          <p:cNvGrpSpPr/>
          <p:nvPr/>
        </p:nvGrpSpPr>
        <p:grpSpPr>
          <a:xfrm>
            <a:off x="2933996" y="5187579"/>
            <a:ext cx="2550144" cy="1546479"/>
            <a:chOff x="0" y="0"/>
            <a:chExt cx="1245511" cy="755313"/>
          </a:xfrm>
        </p:grpSpPr>
        <p:sp>
          <p:nvSpPr>
            <p:cNvPr id="22" name="Freeform 22"/>
            <p:cNvSpPr/>
            <p:nvPr/>
          </p:nvSpPr>
          <p:spPr>
            <a:xfrm>
              <a:off x="0" y="0"/>
              <a:ext cx="1245511" cy="755313"/>
            </a:xfrm>
            <a:custGeom>
              <a:avLst/>
              <a:gdLst/>
              <a:ahLst/>
              <a:cxnLst/>
              <a:rect l="l" t="t" r="r" b="b"/>
              <a:pathLst>
                <a:path w="1245511" h="755313">
                  <a:moveTo>
                    <a:pt x="72861" y="0"/>
                  </a:moveTo>
                  <a:lnTo>
                    <a:pt x="1172650" y="0"/>
                  </a:lnTo>
                  <a:cubicBezTo>
                    <a:pt x="1191974" y="0"/>
                    <a:pt x="1210507" y="7676"/>
                    <a:pt x="1224171" y="21340"/>
                  </a:cubicBezTo>
                  <a:cubicBezTo>
                    <a:pt x="1237835" y="35005"/>
                    <a:pt x="1245511" y="53537"/>
                    <a:pt x="1245511" y="72861"/>
                  </a:cubicBezTo>
                  <a:lnTo>
                    <a:pt x="1245511" y="682452"/>
                  </a:lnTo>
                  <a:cubicBezTo>
                    <a:pt x="1245511" y="701776"/>
                    <a:pt x="1237835" y="720308"/>
                    <a:pt x="1224171" y="733972"/>
                  </a:cubicBezTo>
                  <a:cubicBezTo>
                    <a:pt x="1210507" y="747637"/>
                    <a:pt x="1191974" y="755313"/>
                    <a:pt x="1172650" y="755313"/>
                  </a:cubicBezTo>
                  <a:lnTo>
                    <a:pt x="72861" y="755313"/>
                  </a:lnTo>
                  <a:cubicBezTo>
                    <a:pt x="53537" y="755313"/>
                    <a:pt x="35005" y="747637"/>
                    <a:pt x="21340" y="733972"/>
                  </a:cubicBezTo>
                  <a:cubicBezTo>
                    <a:pt x="7676" y="720308"/>
                    <a:pt x="0" y="701776"/>
                    <a:pt x="0" y="682452"/>
                  </a:cubicBezTo>
                  <a:lnTo>
                    <a:pt x="0" y="72861"/>
                  </a:lnTo>
                  <a:cubicBezTo>
                    <a:pt x="0" y="53537"/>
                    <a:pt x="7676" y="35005"/>
                    <a:pt x="21340" y="21340"/>
                  </a:cubicBezTo>
                  <a:cubicBezTo>
                    <a:pt x="35005" y="7676"/>
                    <a:pt x="53537" y="0"/>
                    <a:pt x="72861" y="0"/>
                  </a:cubicBezTo>
                  <a:close/>
                </a:path>
              </a:pathLst>
            </a:custGeom>
            <a:solidFill>
              <a:srgbClr val="F6E785"/>
            </a:solidFill>
          </p:spPr>
        </p:sp>
        <p:sp>
          <p:nvSpPr>
            <p:cNvPr id="23" name="TextBox 23"/>
            <p:cNvSpPr txBox="1"/>
            <p:nvPr/>
          </p:nvSpPr>
          <p:spPr>
            <a:xfrm>
              <a:off x="0" y="-66675"/>
              <a:ext cx="1245511" cy="821988"/>
            </a:xfrm>
            <a:prstGeom prst="rect">
              <a:avLst/>
            </a:prstGeom>
          </p:spPr>
          <p:txBody>
            <a:bodyPr lIns="254000" tIns="254000" rIns="254000" bIns="254000" rtlCol="0" anchor="ctr"/>
            <a:lstStyle/>
            <a:p>
              <a:pPr algn="ctr">
                <a:lnSpc>
                  <a:spcPts val="4200"/>
                </a:lnSpc>
              </a:pPr>
              <a:r>
                <a:rPr lang="en-US" sz="3000">
                  <a:solidFill>
                    <a:srgbClr val="705E51"/>
                  </a:solidFill>
                  <a:latin typeface="Cabin"/>
                </a:rPr>
                <a:t>Báo cáo thống kê</a:t>
              </a:r>
            </a:p>
          </p:txBody>
        </p:sp>
      </p:grpSp>
      <p:grpSp>
        <p:nvGrpSpPr>
          <p:cNvPr id="24" name="Group 24"/>
          <p:cNvGrpSpPr/>
          <p:nvPr/>
        </p:nvGrpSpPr>
        <p:grpSpPr>
          <a:xfrm>
            <a:off x="3821353" y="7711821"/>
            <a:ext cx="2999466" cy="1546479"/>
            <a:chOff x="0" y="0"/>
            <a:chExt cx="1464964" cy="755313"/>
          </a:xfrm>
        </p:grpSpPr>
        <p:sp>
          <p:nvSpPr>
            <p:cNvPr id="25" name="Freeform 25"/>
            <p:cNvSpPr/>
            <p:nvPr/>
          </p:nvSpPr>
          <p:spPr>
            <a:xfrm>
              <a:off x="0" y="0"/>
              <a:ext cx="1464964" cy="755313"/>
            </a:xfrm>
            <a:custGeom>
              <a:avLst/>
              <a:gdLst/>
              <a:ahLst/>
              <a:cxnLst/>
              <a:rect l="l" t="t" r="r" b="b"/>
              <a:pathLst>
                <a:path w="1464964" h="755313">
                  <a:moveTo>
                    <a:pt x="61946" y="0"/>
                  </a:moveTo>
                  <a:lnTo>
                    <a:pt x="1403017" y="0"/>
                  </a:lnTo>
                  <a:cubicBezTo>
                    <a:pt x="1419447" y="0"/>
                    <a:pt x="1435203" y="6526"/>
                    <a:pt x="1446820" y="18144"/>
                  </a:cubicBezTo>
                  <a:cubicBezTo>
                    <a:pt x="1458437" y="29761"/>
                    <a:pt x="1464964" y="45517"/>
                    <a:pt x="1464964" y="61946"/>
                  </a:cubicBezTo>
                  <a:lnTo>
                    <a:pt x="1464964" y="693367"/>
                  </a:lnTo>
                  <a:cubicBezTo>
                    <a:pt x="1464964" y="727579"/>
                    <a:pt x="1437229" y="755313"/>
                    <a:pt x="1403017" y="755313"/>
                  </a:cubicBezTo>
                  <a:lnTo>
                    <a:pt x="61946" y="755313"/>
                  </a:lnTo>
                  <a:cubicBezTo>
                    <a:pt x="27734" y="755313"/>
                    <a:pt x="0" y="727579"/>
                    <a:pt x="0" y="693367"/>
                  </a:cubicBezTo>
                  <a:lnTo>
                    <a:pt x="0" y="61946"/>
                  </a:lnTo>
                  <a:cubicBezTo>
                    <a:pt x="0" y="27734"/>
                    <a:pt x="27734" y="0"/>
                    <a:pt x="61946" y="0"/>
                  </a:cubicBezTo>
                  <a:close/>
                </a:path>
              </a:pathLst>
            </a:custGeom>
            <a:solidFill>
              <a:srgbClr val="F6E785"/>
            </a:solidFill>
          </p:spPr>
        </p:sp>
        <p:sp>
          <p:nvSpPr>
            <p:cNvPr id="26" name="TextBox 26"/>
            <p:cNvSpPr txBox="1"/>
            <p:nvPr/>
          </p:nvSpPr>
          <p:spPr>
            <a:xfrm>
              <a:off x="0" y="-66675"/>
              <a:ext cx="1464964" cy="821988"/>
            </a:xfrm>
            <a:prstGeom prst="rect">
              <a:avLst/>
            </a:prstGeom>
          </p:spPr>
          <p:txBody>
            <a:bodyPr lIns="254000" tIns="254000" rIns="254000" bIns="254000" rtlCol="0" anchor="ctr"/>
            <a:lstStyle/>
            <a:p>
              <a:pPr algn="ctr">
                <a:lnSpc>
                  <a:spcPts val="4200"/>
                </a:lnSpc>
              </a:pPr>
              <a:r>
                <a:rPr lang="en-US" sz="3000">
                  <a:solidFill>
                    <a:srgbClr val="705E51"/>
                  </a:solidFill>
                  <a:latin typeface="Cabin"/>
                </a:rPr>
                <a:t>Quản lý nhân viên thiết bị</a:t>
              </a:r>
            </a:p>
          </p:txBody>
        </p:sp>
      </p:grpSp>
      <p:sp>
        <p:nvSpPr>
          <p:cNvPr id="27" name="AutoShape 27"/>
          <p:cNvSpPr/>
          <p:nvPr/>
        </p:nvSpPr>
        <p:spPr>
          <a:xfrm flipH="1" flipV="1">
            <a:off x="5484140" y="5960818"/>
            <a:ext cx="2161924" cy="233574"/>
          </a:xfrm>
          <a:prstGeom prst="line">
            <a:avLst/>
          </a:prstGeom>
          <a:ln w="28575" cap="rnd">
            <a:solidFill>
              <a:srgbClr val="30231A"/>
            </a:solidFill>
            <a:prstDash val="solid"/>
            <a:headEnd type="none" w="sm" len="sm"/>
            <a:tailEnd type="triangle" w="lg" len="med"/>
          </a:ln>
        </p:spPr>
      </p:sp>
      <p:sp>
        <p:nvSpPr>
          <p:cNvPr id="28" name="AutoShape 28"/>
          <p:cNvSpPr/>
          <p:nvPr/>
        </p:nvSpPr>
        <p:spPr>
          <a:xfrm flipH="1">
            <a:off x="5321086" y="6734058"/>
            <a:ext cx="2324978" cy="977763"/>
          </a:xfrm>
          <a:prstGeom prst="line">
            <a:avLst/>
          </a:prstGeom>
          <a:ln w="28575" cap="rnd">
            <a:solidFill>
              <a:srgbClr val="30231A"/>
            </a:solidFill>
            <a:prstDash val="solid"/>
            <a:headEnd type="none" w="sm" len="sm"/>
            <a:tailEnd type="triangle" w="lg" len="med"/>
          </a:ln>
        </p:spPr>
      </p:sp>
      <p:grpSp>
        <p:nvGrpSpPr>
          <p:cNvPr id="29" name="Group 29"/>
          <p:cNvGrpSpPr/>
          <p:nvPr/>
        </p:nvGrpSpPr>
        <p:grpSpPr>
          <a:xfrm>
            <a:off x="7646064" y="5767444"/>
            <a:ext cx="3665125" cy="1500320"/>
            <a:chOff x="0" y="0"/>
            <a:chExt cx="845534" cy="346119"/>
          </a:xfrm>
        </p:grpSpPr>
        <p:sp>
          <p:nvSpPr>
            <p:cNvPr id="30" name="Freeform 30"/>
            <p:cNvSpPr/>
            <p:nvPr/>
          </p:nvSpPr>
          <p:spPr>
            <a:xfrm>
              <a:off x="0" y="0"/>
              <a:ext cx="845534" cy="346119"/>
            </a:xfrm>
            <a:custGeom>
              <a:avLst/>
              <a:gdLst/>
              <a:ahLst/>
              <a:cxnLst/>
              <a:rect l="l" t="t" r="r" b="b"/>
              <a:pathLst>
                <a:path w="845534" h="346119">
                  <a:moveTo>
                    <a:pt x="84493" y="0"/>
                  </a:moveTo>
                  <a:lnTo>
                    <a:pt x="761041" y="0"/>
                  </a:lnTo>
                  <a:cubicBezTo>
                    <a:pt x="783450" y="0"/>
                    <a:pt x="804941" y="8902"/>
                    <a:pt x="820786" y="24747"/>
                  </a:cubicBezTo>
                  <a:cubicBezTo>
                    <a:pt x="836632" y="40593"/>
                    <a:pt x="845534" y="62084"/>
                    <a:pt x="845534" y="84493"/>
                  </a:cubicBezTo>
                  <a:lnTo>
                    <a:pt x="845534" y="261627"/>
                  </a:lnTo>
                  <a:cubicBezTo>
                    <a:pt x="845534" y="284036"/>
                    <a:pt x="836632" y="305527"/>
                    <a:pt x="820786" y="321372"/>
                  </a:cubicBezTo>
                  <a:cubicBezTo>
                    <a:pt x="804941" y="337218"/>
                    <a:pt x="783450" y="346119"/>
                    <a:pt x="761041" y="346119"/>
                  </a:cubicBezTo>
                  <a:lnTo>
                    <a:pt x="84493" y="346119"/>
                  </a:lnTo>
                  <a:cubicBezTo>
                    <a:pt x="62084" y="346119"/>
                    <a:pt x="40593" y="337218"/>
                    <a:pt x="24747" y="321372"/>
                  </a:cubicBezTo>
                  <a:cubicBezTo>
                    <a:pt x="8902" y="305527"/>
                    <a:pt x="0" y="284036"/>
                    <a:pt x="0" y="261627"/>
                  </a:cubicBezTo>
                  <a:lnTo>
                    <a:pt x="0" y="84493"/>
                  </a:lnTo>
                  <a:cubicBezTo>
                    <a:pt x="0" y="62084"/>
                    <a:pt x="8902" y="40593"/>
                    <a:pt x="24747" y="24747"/>
                  </a:cubicBezTo>
                  <a:cubicBezTo>
                    <a:pt x="40593" y="8902"/>
                    <a:pt x="62084" y="0"/>
                    <a:pt x="84493" y="0"/>
                  </a:cubicBezTo>
                  <a:close/>
                </a:path>
              </a:pathLst>
            </a:custGeom>
            <a:solidFill>
              <a:srgbClr val="30231A"/>
            </a:solidFill>
          </p:spPr>
        </p:sp>
        <p:sp>
          <p:nvSpPr>
            <p:cNvPr id="31" name="TextBox 31"/>
            <p:cNvSpPr txBox="1"/>
            <p:nvPr/>
          </p:nvSpPr>
          <p:spPr>
            <a:xfrm>
              <a:off x="0" y="-76200"/>
              <a:ext cx="845534" cy="422319"/>
            </a:xfrm>
            <a:prstGeom prst="rect">
              <a:avLst/>
            </a:prstGeom>
          </p:spPr>
          <p:txBody>
            <a:bodyPr lIns="254000" tIns="254000" rIns="254000" bIns="254000" rtlCol="0" anchor="ctr"/>
            <a:lstStyle/>
            <a:p>
              <a:pPr algn="ctr">
                <a:lnSpc>
                  <a:spcPts val="6299"/>
                </a:lnSpc>
              </a:pPr>
              <a:r>
                <a:rPr lang="en-US" sz="4500">
                  <a:solidFill>
                    <a:srgbClr val="FFFFFF"/>
                  </a:solidFill>
                  <a:latin typeface="Cabin"/>
                </a:rPr>
                <a:t>Hệ thống</a:t>
              </a:r>
            </a:p>
          </p:txBody>
        </p:sp>
      </p:grpSp>
      <p:sp>
        <p:nvSpPr>
          <p:cNvPr id="32" name="AutoShape 32"/>
          <p:cNvSpPr/>
          <p:nvPr/>
        </p:nvSpPr>
        <p:spPr>
          <a:xfrm>
            <a:off x="11155787" y="6968638"/>
            <a:ext cx="3194896" cy="1077882"/>
          </a:xfrm>
          <a:prstGeom prst="line">
            <a:avLst/>
          </a:prstGeom>
          <a:ln w="28575" cap="rnd">
            <a:solidFill>
              <a:srgbClr val="30231A"/>
            </a:solidFill>
            <a:prstDash val="solid"/>
            <a:headEnd type="none" w="sm" len="sm"/>
            <a:tailEnd type="triangle" w="lg" len="med"/>
          </a:ln>
        </p:spPr>
      </p:sp>
      <p:sp>
        <p:nvSpPr>
          <p:cNvPr id="33" name="AutoShape 33"/>
          <p:cNvSpPr/>
          <p:nvPr/>
        </p:nvSpPr>
        <p:spPr>
          <a:xfrm flipH="1">
            <a:off x="9692583" y="7128038"/>
            <a:ext cx="14285" cy="918483"/>
          </a:xfrm>
          <a:prstGeom prst="line">
            <a:avLst/>
          </a:prstGeom>
          <a:ln w="28575" cap="rnd">
            <a:solidFill>
              <a:srgbClr val="30231A"/>
            </a:solidFill>
            <a:prstDash val="solid"/>
            <a:headEnd type="none" w="sm" len="sm"/>
            <a:tailEnd type="triangle" w="lg" len="med"/>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4687245" y="307431"/>
            <a:ext cx="9303503" cy="1349149"/>
            <a:chOff x="0" y="0"/>
            <a:chExt cx="2450305" cy="355331"/>
          </a:xfrm>
        </p:grpSpPr>
        <p:sp>
          <p:nvSpPr>
            <p:cNvPr id="3" name="Freeform 3"/>
            <p:cNvSpPr/>
            <p:nvPr/>
          </p:nvSpPr>
          <p:spPr>
            <a:xfrm>
              <a:off x="0" y="0"/>
              <a:ext cx="2465495" cy="359569"/>
            </a:xfrm>
            <a:custGeom>
              <a:avLst/>
              <a:gdLst/>
              <a:ahLst/>
              <a:cxnLst/>
              <a:rect l="l" t="t" r="r" b="b"/>
              <a:pathLst>
                <a:path w="2465495" h="359569">
                  <a:moveTo>
                    <a:pt x="1391230" y="0"/>
                  </a:moveTo>
                  <a:cubicBezTo>
                    <a:pt x="1418107" y="0"/>
                    <a:pt x="1445144" y="0"/>
                    <a:pt x="1471967" y="0"/>
                  </a:cubicBezTo>
                  <a:cubicBezTo>
                    <a:pt x="1685822" y="5935"/>
                    <a:pt x="1819471" y="25690"/>
                    <a:pt x="1880345" y="58016"/>
                  </a:cubicBezTo>
                  <a:cubicBezTo>
                    <a:pt x="2236876" y="53705"/>
                    <a:pt x="2465495" y="114829"/>
                    <a:pt x="2338120" y="174819"/>
                  </a:cubicBezTo>
                  <a:cubicBezTo>
                    <a:pt x="2390652" y="187425"/>
                    <a:pt x="2434478" y="201525"/>
                    <a:pt x="2450305" y="220451"/>
                  </a:cubicBezTo>
                  <a:cubicBezTo>
                    <a:pt x="2450305" y="225872"/>
                    <a:pt x="2450305" y="231281"/>
                    <a:pt x="2450305" y="236701"/>
                  </a:cubicBezTo>
                  <a:cubicBezTo>
                    <a:pt x="2403137" y="284869"/>
                    <a:pt x="2200171" y="317418"/>
                    <a:pt x="1866957" y="308655"/>
                  </a:cubicBezTo>
                  <a:cubicBezTo>
                    <a:pt x="1781223" y="333387"/>
                    <a:pt x="1628668" y="359569"/>
                    <a:pt x="1391280" y="355070"/>
                  </a:cubicBezTo>
                  <a:cubicBezTo>
                    <a:pt x="1268577" y="353446"/>
                    <a:pt x="1183214" y="344042"/>
                    <a:pt x="1108476" y="332616"/>
                  </a:cubicBezTo>
                  <a:cubicBezTo>
                    <a:pt x="1029756" y="342114"/>
                    <a:pt x="944501" y="349567"/>
                    <a:pt x="821319" y="349649"/>
                  </a:cubicBezTo>
                  <a:cubicBezTo>
                    <a:pt x="536337" y="349790"/>
                    <a:pt x="345696" y="313200"/>
                    <a:pt x="341074" y="263011"/>
                  </a:cubicBezTo>
                  <a:cubicBezTo>
                    <a:pt x="157868" y="251270"/>
                    <a:pt x="33783" y="229354"/>
                    <a:pt x="0" y="191852"/>
                  </a:cubicBezTo>
                  <a:cubicBezTo>
                    <a:pt x="0" y="186431"/>
                    <a:pt x="0" y="180999"/>
                    <a:pt x="0" y="175601"/>
                  </a:cubicBezTo>
                  <a:cubicBezTo>
                    <a:pt x="37289" y="138440"/>
                    <a:pt x="154628" y="115097"/>
                    <a:pt x="349998" y="105202"/>
                  </a:cubicBezTo>
                  <a:cubicBezTo>
                    <a:pt x="338259" y="42513"/>
                    <a:pt x="729054" y="3341"/>
                    <a:pt x="1050101" y="30959"/>
                  </a:cubicBezTo>
                  <a:cubicBezTo>
                    <a:pt x="1126539" y="17302"/>
                    <a:pt x="1234686" y="2407"/>
                    <a:pt x="1391230" y="0"/>
                  </a:cubicBezTo>
                  <a:close/>
                </a:path>
              </a:pathLst>
            </a:custGeom>
            <a:solidFill>
              <a:srgbClr val="93C808"/>
            </a:solidFill>
          </p:spPr>
        </p:sp>
        <p:sp>
          <p:nvSpPr>
            <p:cNvPr id="4" name="TextBox 4"/>
            <p:cNvSpPr txBox="1"/>
            <p:nvPr/>
          </p:nvSpPr>
          <p:spPr>
            <a:xfrm>
              <a:off x="114858" y="21122"/>
              <a:ext cx="2220589" cy="283448"/>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5285383" y="664012"/>
            <a:ext cx="8509253" cy="1276350"/>
          </a:xfrm>
          <a:prstGeom prst="rect">
            <a:avLst/>
          </a:prstGeom>
        </p:spPr>
        <p:txBody>
          <a:bodyPr lIns="0" tIns="0" rIns="0" bIns="0" rtlCol="0" anchor="t">
            <a:spAutoFit/>
          </a:bodyPr>
          <a:lstStyle/>
          <a:p>
            <a:pPr algn="ctr">
              <a:lnSpc>
                <a:spcPts val="5040"/>
              </a:lnSpc>
            </a:pPr>
            <a:r>
              <a:rPr lang="en-US" sz="4200">
                <a:solidFill>
                  <a:srgbClr val="000000"/>
                </a:solidFill>
                <a:latin typeface="Cabin Bold"/>
              </a:rPr>
              <a:t>Những ưu điểm của phần mềm</a:t>
            </a:r>
          </a:p>
          <a:p>
            <a:pPr algn="ctr">
              <a:lnSpc>
                <a:spcPts val="5040"/>
              </a:lnSpc>
            </a:pPr>
            <a:endParaRPr lang="en-US" sz="4200">
              <a:solidFill>
                <a:srgbClr val="000000"/>
              </a:solidFill>
              <a:latin typeface="Cabin Bold"/>
            </a:endParaRPr>
          </a:p>
        </p:txBody>
      </p:sp>
      <p:sp>
        <p:nvSpPr>
          <p:cNvPr id="6" name="TextBox 6"/>
          <p:cNvSpPr txBox="1"/>
          <p:nvPr/>
        </p:nvSpPr>
        <p:spPr>
          <a:xfrm>
            <a:off x="260134" y="1292224"/>
            <a:ext cx="17767732" cy="8150228"/>
          </a:xfrm>
          <a:prstGeom prst="rect">
            <a:avLst/>
          </a:prstGeom>
        </p:spPr>
        <p:txBody>
          <a:bodyPr lIns="0" tIns="0" rIns="0" bIns="0" rtlCol="0" anchor="t">
            <a:spAutoFit/>
          </a:bodyPr>
          <a:lstStyle/>
          <a:p>
            <a:pPr algn="just">
              <a:lnSpc>
                <a:spcPts val="6459"/>
              </a:lnSpc>
            </a:pPr>
            <a:endParaRPr/>
          </a:p>
          <a:p>
            <a:pPr marL="820411" lvl="1" indent="-410205" algn="just">
              <a:lnSpc>
                <a:spcPts val="6459"/>
              </a:lnSpc>
              <a:buFont typeface="Arial"/>
              <a:buChar char="•"/>
            </a:pPr>
            <a:r>
              <a:rPr lang="en-US" sz="3799">
                <a:solidFill>
                  <a:srgbClr val="000000"/>
                </a:solidFill>
                <a:latin typeface="Arimo Bold"/>
              </a:rPr>
              <a:t>Khả năng mở rộng: </a:t>
            </a:r>
            <a:r>
              <a:rPr lang="en-US" sz="3799">
                <a:solidFill>
                  <a:srgbClr val="000000"/>
                </a:solidFill>
                <a:latin typeface="Arimo"/>
              </a:rPr>
              <a:t>Mở rộng tài nguyên và công suất xử lý bằng cách thêm nhiều máy tính vào mạng.</a:t>
            </a:r>
          </a:p>
          <a:p>
            <a:pPr marL="820411" lvl="1" indent="-410205" algn="just">
              <a:lnSpc>
                <a:spcPts val="6459"/>
              </a:lnSpc>
              <a:buFont typeface="Arial"/>
              <a:buChar char="•"/>
            </a:pPr>
            <a:r>
              <a:rPr lang="en-US" sz="3799">
                <a:solidFill>
                  <a:srgbClr val="000000"/>
                </a:solidFill>
                <a:latin typeface="Arimo Bold"/>
              </a:rPr>
              <a:t>Tính sẵn sàng cao: </a:t>
            </a:r>
            <a:r>
              <a:rPr lang="en-US" sz="3799">
                <a:solidFill>
                  <a:srgbClr val="000000"/>
                </a:solidFill>
                <a:latin typeface="Arimo"/>
              </a:rPr>
              <a:t>Tự phục hồi khi một phần hệ thống gặp sự cố. Duy trì hoạt động liên tục, giảm thời gian chết.</a:t>
            </a:r>
          </a:p>
          <a:p>
            <a:pPr marL="820411" lvl="1" indent="-410205" algn="just">
              <a:lnSpc>
                <a:spcPts val="6459"/>
              </a:lnSpc>
              <a:buFont typeface="Arial"/>
              <a:buChar char="•"/>
            </a:pPr>
            <a:r>
              <a:rPr lang="en-US" sz="3799">
                <a:solidFill>
                  <a:srgbClr val="000000"/>
                </a:solidFill>
                <a:latin typeface="Arimo Bold"/>
              </a:rPr>
              <a:t>Hiệu suất: </a:t>
            </a:r>
            <a:r>
              <a:rPr lang="en-US" sz="3799">
                <a:solidFill>
                  <a:srgbClr val="000000"/>
                </a:solidFill>
                <a:latin typeface="Arimo"/>
              </a:rPr>
              <a:t>Chịu tải cao và phản hồi với độ trễ thấp. Xử lý nhiều request đồng thời với độ trễ thấp.</a:t>
            </a:r>
          </a:p>
          <a:p>
            <a:pPr marL="820411" lvl="1" indent="-410205" algn="just">
              <a:lnSpc>
                <a:spcPts val="6459"/>
              </a:lnSpc>
              <a:buFont typeface="Arial"/>
              <a:buChar char="•"/>
            </a:pPr>
            <a:r>
              <a:rPr lang="en-US" sz="3799">
                <a:solidFill>
                  <a:srgbClr val="000000"/>
                </a:solidFill>
                <a:latin typeface="Arimo Bold"/>
              </a:rPr>
              <a:t>Độ tin cậy: </a:t>
            </a:r>
            <a:r>
              <a:rPr lang="en-US" sz="3799">
                <a:solidFill>
                  <a:srgbClr val="000000"/>
                </a:solidFill>
                <a:latin typeface="Arimo"/>
              </a:rPr>
              <a:t>Thay thế thành phần hỏng bằng thành phần khỏe mạnh khác.Đảm bảo hoàn thành nhiệm vụ được yêu cầu.</a:t>
            </a:r>
          </a:p>
          <a:p>
            <a:pPr algn="just">
              <a:lnSpc>
                <a:spcPts val="6459"/>
              </a:lnSpc>
            </a:pPr>
            <a:endParaRPr lang="en-US" sz="3799">
              <a:solidFill>
                <a:srgbClr val="000000"/>
              </a:solidFill>
              <a:latin typeface="Arim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5478138" y="85"/>
            <a:ext cx="8570399" cy="1443743"/>
            <a:chOff x="0" y="0"/>
            <a:chExt cx="2257224" cy="380245"/>
          </a:xfrm>
        </p:grpSpPr>
        <p:sp>
          <p:nvSpPr>
            <p:cNvPr id="3" name="Freeform 3"/>
            <p:cNvSpPr/>
            <p:nvPr/>
          </p:nvSpPr>
          <p:spPr>
            <a:xfrm>
              <a:off x="0" y="0"/>
              <a:ext cx="2272414" cy="384483"/>
            </a:xfrm>
            <a:custGeom>
              <a:avLst/>
              <a:gdLst/>
              <a:ahLst/>
              <a:cxnLst/>
              <a:rect l="l" t="t" r="r" b="b"/>
              <a:pathLst>
                <a:path w="2272414" h="384483">
                  <a:moveTo>
                    <a:pt x="1281603" y="0"/>
                  </a:moveTo>
                  <a:cubicBezTo>
                    <a:pt x="1306362" y="0"/>
                    <a:pt x="1331269" y="0"/>
                    <a:pt x="1355978" y="0"/>
                  </a:cubicBezTo>
                  <a:cubicBezTo>
                    <a:pt x="1552981" y="6351"/>
                    <a:pt x="1676098" y="27491"/>
                    <a:pt x="1732176" y="62084"/>
                  </a:cubicBezTo>
                  <a:cubicBezTo>
                    <a:pt x="2060613" y="57471"/>
                    <a:pt x="2272414" y="122880"/>
                    <a:pt x="2153879" y="187076"/>
                  </a:cubicBezTo>
                  <a:cubicBezTo>
                    <a:pt x="2202272" y="200566"/>
                    <a:pt x="2242644" y="215655"/>
                    <a:pt x="2257224" y="235908"/>
                  </a:cubicBezTo>
                  <a:cubicBezTo>
                    <a:pt x="2257224" y="241709"/>
                    <a:pt x="2257224" y="247497"/>
                    <a:pt x="2257224" y="253298"/>
                  </a:cubicBezTo>
                  <a:cubicBezTo>
                    <a:pt x="2213773" y="304842"/>
                    <a:pt x="2026801" y="339673"/>
                    <a:pt x="1719843" y="330296"/>
                  </a:cubicBezTo>
                  <a:cubicBezTo>
                    <a:pt x="1640865" y="356762"/>
                    <a:pt x="1500331" y="384483"/>
                    <a:pt x="1281649" y="379965"/>
                  </a:cubicBezTo>
                  <a:cubicBezTo>
                    <a:pt x="1168615" y="378228"/>
                    <a:pt x="1089978" y="368164"/>
                    <a:pt x="1021130" y="355937"/>
                  </a:cubicBezTo>
                  <a:cubicBezTo>
                    <a:pt x="948613" y="366101"/>
                    <a:pt x="870075" y="374077"/>
                    <a:pt x="756600" y="374165"/>
                  </a:cubicBezTo>
                  <a:cubicBezTo>
                    <a:pt x="494075" y="374315"/>
                    <a:pt x="318455" y="335160"/>
                    <a:pt x="314198" y="281452"/>
                  </a:cubicBezTo>
                  <a:cubicBezTo>
                    <a:pt x="145428" y="268888"/>
                    <a:pt x="31121" y="245435"/>
                    <a:pt x="0" y="205303"/>
                  </a:cubicBezTo>
                  <a:cubicBezTo>
                    <a:pt x="0" y="199503"/>
                    <a:pt x="0" y="193690"/>
                    <a:pt x="0" y="187913"/>
                  </a:cubicBezTo>
                  <a:cubicBezTo>
                    <a:pt x="34351" y="148146"/>
                    <a:pt x="142444" y="123167"/>
                    <a:pt x="322419" y="112578"/>
                  </a:cubicBezTo>
                  <a:cubicBezTo>
                    <a:pt x="311605" y="45494"/>
                    <a:pt x="671605" y="3575"/>
                    <a:pt x="967355" y="33130"/>
                  </a:cubicBezTo>
                  <a:cubicBezTo>
                    <a:pt x="1037770" y="18515"/>
                    <a:pt x="1137394" y="2575"/>
                    <a:pt x="1281603" y="0"/>
                  </a:cubicBezTo>
                  <a:close/>
                </a:path>
              </a:pathLst>
            </a:custGeom>
            <a:solidFill>
              <a:srgbClr val="93C808"/>
            </a:solidFill>
          </p:spPr>
        </p:sp>
        <p:sp>
          <p:nvSpPr>
            <p:cNvPr id="4" name="TextBox 4"/>
            <p:cNvSpPr txBox="1"/>
            <p:nvPr/>
          </p:nvSpPr>
          <p:spPr>
            <a:xfrm>
              <a:off x="105807" y="25274"/>
              <a:ext cx="2045610" cy="300650"/>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697621" y="2159522"/>
            <a:ext cx="17590379" cy="1200150"/>
          </a:xfrm>
          <a:prstGeom prst="rect">
            <a:avLst/>
          </a:prstGeom>
        </p:spPr>
        <p:txBody>
          <a:bodyPr lIns="0" tIns="0" rIns="0" bIns="0" rtlCol="0" anchor="t">
            <a:spAutoFit/>
          </a:bodyPr>
          <a:lstStyle/>
          <a:p>
            <a:pPr algn="l">
              <a:lnSpc>
                <a:spcPts val="4799"/>
              </a:lnSpc>
            </a:pPr>
            <a:r>
              <a:rPr lang="en-US" sz="3999">
                <a:solidFill>
                  <a:srgbClr val="E60707"/>
                </a:solidFill>
                <a:latin typeface="Cabin Bold"/>
              </a:rPr>
              <a:t>Đặc tả mục tiêu dự án</a:t>
            </a:r>
          </a:p>
          <a:p>
            <a:pPr marL="0" lvl="0" indent="0" algn="l">
              <a:lnSpc>
                <a:spcPts val="4799"/>
              </a:lnSpc>
              <a:spcBef>
                <a:spcPct val="0"/>
              </a:spcBef>
            </a:pPr>
            <a:endParaRPr lang="en-US" sz="3999">
              <a:solidFill>
                <a:srgbClr val="E60707"/>
              </a:solidFill>
              <a:latin typeface="Cabin Bold"/>
            </a:endParaRPr>
          </a:p>
        </p:txBody>
      </p:sp>
      <p:sp>
        <p:nvSpPr>
          <p:cNvPr id="6" name="TextBox 6"/>
          <p:cNvSpPr txBox="1"/>
          <p:nvPr/>
        </p:nvSpPr>
        <p:spPr>
          <a:xfrm>
            <a:off x="5822375" y="300828"/>
            <a:ext cx="7539663"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XÁC ĐỊNH NHU CẦU</a:t>
            </a:r>
          </a:p>
        </p:txBody>
      </p:sp>
      <p:sp>
        <p:nvSpPr>
          <p:cNvPr id="7" name="TextBox 7"/>
          <p:cNvSpPr txBox="1"/>
          <p:nvPr/>
        </p:nvSpPr>
        <p:spPr>
          <a:xfrm>
            <a:off x="348810" y="3140597"/>
            <a:ext cx="17590379" cy="5006341"/>
          </a:xfrm>
          <a:prstGeom prst="rect">
            <a:avLst/>
          </a:prstGeom>
        </p:spPr>
        <p:txBody>
          <a:bodyPr lIns="0" tIns="0" rIns="0" bIns="0" rtlCol="0" anchor="t">
            <a:spAutoFit/>
          </a:bodyPr>
          <a:lstStyle/>
          <a:p>
            <a:pPr marL="777232" lvl="1" indent="-388616" algn="just">
              <a:lnSpc>
                <a:spcPts val="5759"/>
              </a:lnSpc>
              <a:buFont typeface="Arial"/>
              <a:buChar char="•"/>
            </a:pPr>
            <a:r>
              <a:rPr lang="en-US" sz="3599">
                <a:solidFill>
                  <a:srgbClr val="000000"/>
                </a:solidFill>
                <a:latin typeface="Arimo"/>
              </a:rPr>
              <a:t>Sử dụng Jira để quản lý dự án, theo dõi tiến độ, và giao việc cho các thành viên trong nhóm phát triển. </a:t>
            </a:r>
          </a:p>
          <a:p>
            <a:pPr marL="777232" lvl="1" indent="-388616" algn="just">
              <a:lnSpc>
                <a:spcPts val="5759"/>
              </a:lnSpc>
              <a:buFont typeface="Arial"/>
              <a:buChar char="•"/>
            </a:pPr>
            <a:r>
              <a:rPr lang="en-US" sz="3599">
                <a:solidFill>
                  <a:srgbClr val="000000"/>
                </a:solidFill>
                <a:latin typeface="Arimo"/>
              </a:rPr>
              <a:t>Sử dụng Figma để thiết kế giao diện người dùng của hệ thống quản lý thiết bị. </a:t>
            </a:r>
          </a:p>
          <a:p>
            <a:pPr marL="777232" lvl="1" indent="-388616" algn="just">
              <a:lnSpc>
                <a:spcPts val="5759"/>
              </a:lnSpc>
              <a:buFont typeface="Arial"/>
              <a:buChar char="•"/>
            </a:pPr>
            <a:r>
              <a:rPr lang="en-US" sz="3599">
                <a:solidFill>
                  <a:srgbClr val="000000"/>
                </a:solidFill>
                <a:latin typeface="Arimo"/>
              </a:rPr>
              <a:t>Sử dụng Docker để đóng gói ứng dụng thành các container độc lập và di động. Điều này giúp dễ dàng triển khai ứng dụng trên nhiều môi trường khác nhau mà không cần lo lắng về sự phụ thuộc vào môi trường cụ thể.</a:t>
            </a:r>
          </a:p>
          <a:p>
            <a:pPr algn="just">
              <a:lnSpc>
                <a:spcPts val="5039"/>
              </a:lnSpc>
              <a:spcBef>
                <a:spcPct val="0"/>
              </a:spcBef>
            </a:pPr>
            <a:endParaRPr lang="en-US" sz="3599">
              <a:solidFill>
                <a:srgbClr val="000000"/>
              </a:solidFill>
              <a:latin typeface="Arim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5005168" y="0"/>
            <a:ext cx="9587286" cy="1443743"/>
            <a:chOff x="0" y="0"/>
            <a:chExt cx="2525046" cy="380245"/>
          </a:xfrm>
        </p:grpSpPr>
        <p:sp>
          <p:nvSpPr>
            <p:cNvPr id="3" name="Freeform 3"/>
            <p:cNvSpPr/>
            <p:nvPr/>
          </p:nvSpPr>
          <p:spPr>
            <a:xfrm>
              <a:off x="0" y="0"/>
              <a:ext cx="2540236" cy="384483"/>
            </a:xfrm>
            <a:custGeom>
              <a:avLst/>
              <a:gdLst/>
              <a:ahLst/>
              <a:cxnLst/>
              <a:rect l="l" t="t" r="r" b="b"/>
              <a:pathLst>
                <a:path w="2540236" h="384483">
                  <a:moveTo>
                    <a:pt x="1433666" y="0"/>
                  </a:moveTo>
                  <a:cubicBezTo>
                    <a:pt x="1461363" y="0"/>
                    <a:pt x="1489225" y="0"/>
                    <a:pt x="1516867" y="0"/>
                  </a:cubicBezTo>
                  <a:cubicBezTo>
                    <a:pt x="1737244" y="6351"/>
                    <a:pt x="1874969" y="27491"/>
                    <a:pt x="1937701" y="62084"/>
                  </a:cubicBezTo>
                  <a:cubicBezTo>
                    <a:pt x="2305107" y="57471"/>
                    <a:pt x="2540236" y="122880"/>
                    <a:pt x="2409439" y="187076"/>
                  </a:cubicBezTo>
                  <a:cubicBezTo>
                    <a:pt x="2463573" y="200566"/>
                    <a:pt x="2508736" y="215655"/>
                    <a:pt x="2525046" y="235908"/>
                  </a:cubicBezTo>
                  <a:cubicBezTo>
                    <a:pt x="2525046" y="241709"/>
                    <a:pt x="2525046" y="247497"/>
                    <a:pt x="2525046" y="253298"/>
                  </a:cubicBezTo>
                  <a:cubicBezTo>
                    <a:pt x="2476439" y="304842"/>
                    <a:pt x="2267283" y="339673"/>
                    <a:pt x="1923904" y="330296"/>
                  </a:cubicBezTo>
                  <a:cubicBezTo>
                    <a:pt x="1835555" y="356762"/>
                    <a:pt x="1678347" y="384483"/>
                    <a:pt x="1433717" y="379965"/>
                  </a:cubicBezTo>
                  <a:cubicBezTo>
                    <a:pt x="1307272" y="378228"/>
                    <a:pt x="1219306" y="368164"/>
                    <a:pt x="1142288" y="355937"/>
                  </a:cubicBezTo>
                  <a:cubicBezTo>
                    <a:pt x="1061167" y="366101"/>
                    <a:pt x="973311" y="374077"/>
                    <a:pt x="846372" y="374165"/>
                  </a:cubicBezTo>
                  <a:cubicBezTo>
                    <a:pt x="552697" y="374315"/>
                    <a:pt x="356240" y="335160"/>
                    <a:pt x="351478" y="281452"/>
                  </a:cubicBezTo>
                  <a:cubicBezTo>
                    <a:pt x="162684" y="268888"/>
                    <a:pt x="34814" y="245435"/>
                    <a:pt x="0" y="205303"/>
                  </a:cubicBezTo>
                  <a:cubicBezTo>
                    <a:pt x="0" y="199503"/>
                    <a:pt x="0" y="193690"/>
                    <a:pt x="0" y="187913"/>
                  </a:cubicBezTo>
                  <a:cubicBezTo>
                    <a:pt x="38427" y="148146"/>
                    <a:pt x="159345" y="123167"/>
                    <a:pt x="360674" y="112578"/>
                  </a:cubicBezTo>
                  <a:cubicBezTo>
                    <a:pt x="348577" y="45494"/>
                    <a:pt x="751292" y="3575"/>
                    <a:pt x="1082132" y="33130"/>
                  </a:cubicBezTo>
                  <a:cubicBezTo>
                    <a:pt x="1160902" y="18515"/>
                    <a:pt x="1272347" y="2575"/>
                    <a:pt x="1433666" y="0"/>
                  </a:cubicBezTo>
                  <a:close/>
                </a:path>
              </a:pathLst>
            </a:custGeom>
            <a:solidFill>
              <a:srgbClr val="93C808"/>
            </a:solidFill>
          </p:spPr>
        </p:sp>
        <p:sp>
          <p:nvSpPr>
            <p:cNvPr id="4" name="TextBox 4"/>
            <p:cNvSpPr txBox="1"/>
            <p:nvPr/>
          </p:nvSpPr>
          <p:spPr>
            <a:xfrm>
              <a:off x="118362" y="25274"/>
              <a:ext cx="2288323" cy="300650"/>
            </a:xfrm>
            <a:prstGeom prst="rect">
              <a:avLst/>
            </a:prstGeom>
          </p:spPr>
          <p:txBody>
            <a:bodyPr lIns="50800" tIns="50800" rIns="50800" bIns="50800" rtlCol="0" anchor="ctr"/>
            <a:lstStyle/>
            <a:p>
              <a:pPr algn="ctr">
                <a:lnSpc>
                  <a:spcPts val="3079"/>
                </a:lnSpc>
              </a:pPr>
              <a:endParaRPr/>
            </a:p>
          </p:txBody>
        </p:sp>
      </p:grpSp>
      <p:sp>
        <p:nvSpPr>
          <p:cNvPr id="5" name="Freeform 5"/>
          <p:cNvSpPr/>
          <p:nvPr/>
        </p:nvSpPr>
        <p:spPr>
          <a:xfrm>
            <a:off x="513404" y="2021023"/>
            <a:ext cx="7719093" cy="7931033"/>
          </a:xfrm>
          <a:custGeom>
            <a:avLst/>
            <a:gdLst/>
            <a:ahLst/>
            <a:cxnLst/>
            <a:rect l="l" t="t" r="r" b="b"/>
            <a:pathLst>
              <a:path w="7719093" h="7931033">
                <a:moveTo>
                  <a:pt x="0" y="0"/>
                </a:moveTo>
                <a:lnTo>
                  <a:pt x="7719093" y="0"/>
                </a:lnTo>
                <a:lnTo>
                  <a:pt x="7719093" y="7931033"/>
                </a:lnTo>
                <a:lnTo>
                  <a:pt x="0" y="7931033"/>
                </a:lnTo>
                <a:lnTo>
                  <a:pt x="0" y="0"/>
                </a:lnTo>
                <a:close/>
              </a:path>
            </a:pathLst>
          </a:custGeom>
          <a:blipFill>
            <a:blip r:embed="rId2"/>
            <a:stretch>
              <a:fillRect/>
            </a:stretch>
          </a:blipFill>
        </p:spPr>
      </p:sp>
      <p:sp>
        <p:nvSpPr>
          <p:cNvPr id="6" name="Freeform 6"/>
          <p:cNvSpPr/>
          <p:nvPr/>
        </p:nvSpPr>
        <p:spPr>
          <a:xfrm>
            <a:off x="8408741" y="2021023"/>
            <a:ext cx="9630261" cy="7163465"/>
          </a:xfrm>
          <a:custGeom>
            <a:avLst/>
            <a:gdLst/>
            <a:ahLst/>
            <a:cxnLst/>
            <a:rect l="l" t="t" r="r" b="b"/>
            <a:pathLst>
              <a:path w="9630261" h="7163465">
                <a:moveTo>
                  <a:pt x="0" y="0"/>
                </a:moveTo>
                <a:lnTo>
                  <a:pt x="9630261" y="0"/>
                </a:lnTo>
                <a:lnTo>
                  <a:pt x="9630261" y="7163464"/>
                </a:lnTo>
                <a:lnTo>
                  <a:pt x="0" y="7163464"/>
                </a:lnTo>
                <a:lnTo>
                  <a:pt x="0" y="0"/>
                </a:lnTo>
                <a:close/>
              </a:path>
            </a:pathLst>
          </a:custGeom>
          <a:blipFill>
            <a:blip r:embed="rId3"/>
            <a:stretch>
              <a:fillRect/>
            </a:stretch>
          </a:blipFill>
        </p:spPr>
      </p:sp>
      <p:sp>
        <p:nvSpPr>
          <p:cNvPr id="7" name="TextBox 7"/>
          <p:cNvSpPr txBox="1"/>
          <p:nvPr/>
        </p:nvSpPr>
        <p:spPr>
          <a:xfrm>
            <a:off x="5822375" y="300828"/>
            <a:ext cx="8343713"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LẬP KẾ HOẠCH SCRUM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3491662" y="0"/>
            <a:ext cx="12472406" cy="1443743"/>
            <a:chOff x="0" y="0"/>
            <a:chExt cx="3284914" cy="380245"/>
          </a:xfrm>
        </p:grpSpPr>
        <p:sp>
          <p:nvSpPr>
            <p:cNvPr id="3" name="Freeform 3"/>
            <p:cNvSpPr/>
            <p:nvPr/>
          </p:nvSpPr>
          <p:spPr>
            <a:xfrm>
              <a:off x="0" y="0"/>
              <a:ext cx="3300103" cy="384483"/>
            </a:xfrm>
            <a:custGeom>
              <a:avLst/>
              <a:gdLst/>
              <a:ahLst/>
              <a:cxnLst/>
              <a:rect l="l" t="t" r="r" b="b"/>
              <a:pathLst>
                <a:path w="3300103" h="384483">
                  <a:moveTo>
                    <a:pt x="1865102" y="0"/>
                  </a:moveTo>
                  <a:cubicBezTo>
                    <a:pt x="1901133" y="0"/>
                    <a:pt x="1937380" y="0"/>
                    <a:pt x="1973340" y="0"/>
                  </a:cubicBezTo>
                  <a:cubicBezTo>
                    <a:pt x="2260036" y="6351"/>
                    <a:pt x="2439208" y="27491"/>
                    <a:pt x="2520817" y="62084"/>
                  </a:cubicBezTo>
                  <a:cubicBezTo>
                    <a:pt x="2998787" y="57471"/>
                    <a:pt x="3300103" y="122880"/>
                    <a:pt x="3134516" y="187076"/>
                  </a:cubicBezTo>
                  <a:cubicBezTo>
                    <a:pt x="3204941" y="200566"/>
                    <a:pt x="3263695" y="215655"/>
                    <a:pt x="3284913" y="235908"/>
                  </a:cubicBezTo>
                  <a:cubicBezTo>
                    <a:pt x="3284913" y="241709"/>
                    <a:pt x="3284913" y="247497"/>
                    <a:pt x="3284913" y="253298"/>
                  </a:cubicBezTo>
                  <a:cubicBezTo>
                    <a:pt x="3221679" y="304842"/>
                    <a:pt x="2949580" y="339673"/>
                    <a:pt x="2502868" y="330296"/>
                  </a:cubicBezTo>
                  <a:cubicBezTo>
                    <a:pt x="2387932" y="356762"/>
                    <a:pt x="2183415" y="384483"/>
                    <a:pt x="1865169" y="379965"/>
                  </a:cubicBezTo>
                  <a:cubicBezTo>
                    <a:pt x="1700672" y="378228"/>
                    <a:pt x="1586234" y="368164"/>
                    <a:pt x="1486038" y="355937"/>
                  </a:cubicBezTo>
                  <a:cubicBezTo>
                    <a:pt x="1380505" y="366101"/>
                    <a:pt x="1266211" y="374077"/>
                    <a:pt x="1101072" y="374165"/>
                  </a:cubicBezTo>
                  <a:cubicBezTo>
                    <a:pt x="719021" y="374315"/>
                    <a:pt x="463444" y="335160"/>
                    <a:pt x="457249" y="281452"/>
                  </a:cubicBezTo>
                  <a:cubicBezTo>
                    <a:pt x="211640" y="268888"/>
                    <a:pt x="45290" y="245435"/>
                    <a:pt x="0" y="205303"/>
                  </a:cubicBezTo>
                  <a:cubicBezTo>
                    <a:pt x="0" y="199503"/>
                    <a:pt x="0" y="193690"/>
                    <a:pt x="0" y="187913"/>
                  </a:cubicBezTo>
                  <a:cubicBezTo>
                    <a:pt x="49990" y="148146"/>
                    <a:pt x="207297" y="123167"/>
                    <a:pt x="469212" y="112578"/>
                  </a:cubicBezTo>
                  <a:cubicBezTo>
                    <a:pt x="453475" y="45494"/>
                    <a:pt x="977380" y="3575"/>
                    <a:pt x="1407780" y="33130"/>
                  </a:cubicBezTo>
                  <a:cubicBezTo>
                    <a:pt x="1510254" y="18515"/>
                    <a:pt x="1655237" y="2575"/>
                    <a:pt x="1865102" y="0"/>
                  </a:cubicBezTo>
                  <a:close/>
                </a:path>
              </a:pathLst>
            </a:custGeom>
            <a:solidFill>
              <a:srgbClr val="93C808"/>
            </a:solidFill>
          </p:spPr>
        </p:sp>
        <p:sp>
          <p:nvSpPr>
            <p:cNvPr id="4" name="TextBox 4"/>
            <p:cNvSpPr txBox="1"/>
            <p:nvPr/>
          </p:nvSpPr>
          <p:spPr>
            <a:xfrm>
              <a:off x="153980" y="25274"/>
              <a:ext cx="2976953" cy="300650"/>
            </a:xfrm>
            <a:prstGeom prst="rect">
              <a:avLst/>
            </a:prstGeom>
          </p:spPr>
          <p:txBody>
            <a:bodyPr lIns="50800" tIns="50800" rIns="50800" bIns="50800" rtlCol="0" anchor="ctr"/>
            <a:lstStyle/>
            <a:p>
              <a:pPr algn="ctr">
                <a:lnSpc>
                  <a:spcPts val="3079"/>
                </a:lnSpc>
              </a:pPr>
              <a:endParaRPr/>
            </a:p>
          </p:txBody>
        </p:sp>
      </p:grpSp>
      <p:sp>
        <p:nvSpPr>
          <p:cNvPr id="5" name="Freeform 5"/>
          <p:cNvSpPr/>
          <p:nvPr/>
        </p:nvSpPr>
        <p:spPr>
          <a:xfrm>
            <a:off x="0" y="1815443"/>
            <a:ext cx="8492344" cy="5382797"/>
          </a:xfrm>
          <a:custGeom>
            <a:avLst/>
            <a:gdLst/>
            <a:ahLst/>
            <a:cxnLst/>
            <a:rect l="l" t="t" r="r" b="b"/>
            <a:pathLst>
              <a:path w="8492344" h="5382797">
                <a:moveTo>
                  <a:pt x="0" y="0"/>
                </a:moveTo>
                <a:lnTo>
                  <a:pt x="8492344" y="0"/>
                </a:lnTo>
                <a:lnTo>
                  <a:pt x="8492344" y="5382797"/>
                </a:lnTo>
                <a:lnTo>
                  <a:pt x="0" y="5382797"/>
                </a:lnTo>
                <a:lnTo>
                  <a:pt x="0" y="0"/>
                </a:lnTo>
                <a:close/>
              </a:path>
            </a:pathLst>
          </a:custGeom>
          <a:blipFill>
            <a:blip r:embed="rId2"/>
            <a:stretch>
              <a:fillRect/>
            </a:stretch>
          </a:blipFill>
        </p:spPr>
      </p:sp>
      <p:sp>
        <p:nvSpPr>
          <p:cNvPr id="6" name="Freeform 6"/>
          <p:cNvSpPr/>
          <p:nvPr/>
        </p:nvSpPr>
        <p:spPr>
          <a:xfrm>
            <a:off x="8120777" y="5386371"/>
            <a:ext cx="10025331" cy="4570106"/>
          </a:xfrm>
          <a:custGeom>
            <a:avLst/>
            <a:gdLst/>
            <a:ahLst/>
            <a:cxnLst/>
            <a:rect l="l" t="t" r="r" b="b"/>
            <a:pathLst>
              <a:path w="10025331" h="4570106">
                <a:moveTo>
                  <a:pt x="0" y="0"/>
                </a:moveTo>
                <a:lnTo>
                  <a:pt x="10025332" y="0"/>
                </a:lnTo>
                <a:lnTo>
                  <a:pt x="10025332" y="4570106"/>
                </a:lnTo>
                <a:lnTo>
                  <a:pt x="0" y="4570106"/>
                </a:lnTo>
                <a:lnTo>
                  <a:pt x="0" y="0"/>
                </a:lnTo>
                <a:close/>
              </a:path>
            </a:pathLst>
          </a:custGeom>
          <a:blipFill>
            <a:blip r:embed="rId3"/>
            <a:stretch>
              <a:fillRect/>
            </a:stretch>
          </a:blipFill>
        </p:spPr>
      </p:sp>
      <p:sp>
        <p:nvSpPr>
          <p:cNvPr id="7" name="TextBox 7"/>
          <p:cNvSpPr txBox="1"/>
          <p:nvPr/>
        </p:nvSpPr>
        <p:spPr>
          <a:xfrm>
            <a:off x="5160216" y="255146"/>
            <a:ext cx="9833571"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HIỆN THỰC HÓA KẾ HOẠCH</a:t>
            </a:r>
          </a:p>
        </p:txBody>
      </p:sp>
      <p:sp>
        <p:nvSpPr>
          <p:cNvPr id="8" name="TextBox 8"/>
          <p:cNvSpPr txBox="1"/>
          <p:nvPr/>
        </p:nvSpPr>
        <p:spPr>
          <a:xfrm>
            <a:off x="0" y="7512565"/>
            <a:ext cx="7743754" cy="1028701"/>
          </a:xfrm>
          <a:prstGeom prst="rect">
            <a:avLst/>
          </a:prstGeom>
        </p:spPr>
        <p:txBody>
          <a:bodyPr lIns="0" tIns="0" rIns="0" bIns="0" rtlCol="0" anchor="t">
            <a:spAutoFit/>
          </a:bodyPr>
          <a:lstStyle/>
          <a:p>
            <a:pPr algn="ctr">
              <a:lnSpc>
                <a:spcPts val="4199"/>
              </a:lnSpc>
            </a:pPr>
            <a:r>
              <a:rPr lang="en-US" sz="2999">
                <a:solidFill>
                  <a:srgbClr val="000000"/>
                </a:solidFill>
                <a:latin typeface="Cabin"/>
              </a:rPr>
              <a:t>Các file mã nguồn được upload lên Github</a:t>
            </a:r>
          </a:p>
          <a:p>
            <a:pPr algn="ctr">
              <a:lnSpc>
                <a:spcPts val="4199"/>
              </a:lnSpc>
              <a:spcBef>
                <a:spcPct val="0"/>
              </a:spcBef>
            </a:pPr>
            <a:endParaRPr lang="en-US" sz="2999">
              <a:solidFill>
                <a:srgbClr val="000000"/>
              </a:solidFill>
              <a:latin typeface="Cabin"/>
            </a:endParaRPr>
          </a:p>
        </p:txBody>
      </p:sp>
      <p:sp>
        <p:nvSpPr>
          <p:cNvPr id="9" name="TextBox 9"/>
          <p:cNvSpPr txBox="1"/>
          <p:nvPr/>
        </p:nvSpPr>
        <p:spPr>
          <a:xfrm>
            <a:off x="9727865" y="4600575"/>
            <a:ext cx="7743754" cy="1028701"/>
          </a:xfrm>
          <a:prstGeom prst="rect">
            <a:avLst/>
          </a:prstGeom>
        </p:spPr>
        <p:txBody>
          <a:bodyPr lIns="0" tIns="0" rIns="0" bIns="0" rtlCol="0" anchor="t">
            <a:spAutoFit/>
          </a:bodyPr>
          <a:lstStyle/>
          <a:p>
            <a:pPr algn="ctr">
              <a:lnSpc>
                <a:spcPts val="4199"/>
              </a:lnSpc>
            </a:pPr>
            <a:r>
              <a:rPr lang="en-US" sz="2999">
                <a:solidFill>
                  <a:srgbClr val="000000"/>
                </a:solidFill>
                <a:latin typeface="Cabin"/>
              </a:rPr>
              <a:t>Chạy các giao diện trên Docker</a:t>
            </a:r>
          </a:p>
          <a:p>
            <a:pPr algn="ctr">
              <a:lnSpc>
                <a:spcPts val="4199"/>
              </a:lnSpc>
              <a:spcBef>
                <a:spcPct val="0"/>
              </a:spcBef>
            </a:pPr>
            <a:endParaRPr lang="en-US" sz="2999">
              <a:solidFill>
                <a:srgbClr val="000000"/>
              </a:solidFill>
              <a:latin typeface="Cabi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3491662" y="0"/>
            <a:ext cx="12472406" cy="1443743"/>
            <a:chOff x="0" y="0"/>
            <a:chExt cx="3284914" cy="380245"/>
          </a:xfrm>
        </p:grpSpPr>
        <p:sp>
          <p:nvSpPr>
            <p:cNvPr id="3" name="Freeform 3"/>
            <p:cNvSpPr/>
            <p:nvPr/>
          </p:nvSpPr>
          <p:spPr>
            <a:xfrm>
              <a:off x="0" y="0"/>
              <a:ext cx="3300103" cy="384483"/>
            </a:xfrm>
            <a:custGeom>
              <a:avLst/>
              <a:gdLst/>
              <a:ahLst/>
              <a:cxnLst/>
              <a:rect l="l" t="t" r="r" b="b"/>
              <a:pathLst>
                <a:path w="3300103" h="384483">
                  <a:moveTo>
                    <a:pt x="1865102" y="0"/>
                  </a:moveTo>
                  <a:cubicBezTo>
                    <a:pt x="1901133" y="0"/>
                    <a:pt x="1937380" y="0"/>
                    <a:pt x="1973340" y="0"/>
                  </a:cubicBezTo>
                  <a:cubicBezTo>
                    <a:pt x="2260036" y="6351"/>
                    <a:pt x="2439208" y="27491"/>
                    <a:pt x="2520817" y="62084"/>
                  </a:cubicBezTo>
                  <a:cubicBezTo>
                    <a:pt x="2998787" y="57471"/>
                    <a:pt x="3300103" y="122880"/>
                    <a:pt x="3134516" y="187076"/>
                  </a:cubicBezTo>
                  <a:cubicBezTo>
                    <a:pt x="3204941" y="200566"/>
                    <a:pt x="3263695" y="215655"/>
                    <a:pt x="3284913" y="235908"/>
                  </a:cubicBezTo>
                  <a:cubicBezTo>
                    <a:pt x="3284913" y="241709"/>
                    <a:pt x="3284913" y="247497"/>
                    <a:pt x="3284913" y="253298"/>
                  </a:cubicBezTo>
                  <a:cubicBezTo>
                    <a:pt x="3221679" y="304842"/>
                    <a:pt x="2949580" y="339673"/>
                    <a:pt x="2502868" y="330296"/>
                  </a:cubicBezTo>
                  <a:cubicBezTo>
                    <a:pt x="2387932" y="356762"/>
                    <a:pt x="2183415" y="384483"/>
                    <a:pt x="1865169" y="379965"/>
                  </a:cubicBezTo>
                  <a:cubicBezTo>
                    <a:pt x="1700672" y="378228"/>
                    <a:pt x="1586234" y="368164"/>
                    <a:pt x="1486038" y="355937"/>
                  </a:cubicBezTo>
                  <a:cubicBezTo>
                    <a:pt x="1380505" y="366101"/>
                    <a:pt x="1266211" y="374077"/>
                    <a:pt x="1101072" y="374165"/>
                  </a:cubicBezTo>
                  <a:cubicBezTo>
                    <a:pt x="719021" y="374315"/>
                    <a:pt x="463444" y="335160"/>
                    <a:pt x="457249" y="281452"/>
                  </a:cubicBezTo>
                  <a:cubicBezTo>
                    <a:pt x="211640" y="268888"/>
                    <a:pt x="45290" y="245435"/>
                    <a:pt x="0" y="205303"/>
                  </a:cubicBezTo>
                  <a:cubicBezTo>
                    <a:pt x="0" y="199503"/>
                    <a:pt x="0" y="193690"/>
                    <a:pt x="0" y="187913"/>
                  </a:cubicBezTo>
                  <a:cubicBezTo>
                    <a:pt x="49990" y="148146"/>
                    <a:pt x="207297" y="123167"/>
                    <a:pt x="469212" y="112578"/>
                  </a:cubicBezTo>
                  <a:cubicBezTo>
                    <a:pt x="453475" y="45494"/>
                    <a:pt x="977380" y="3575"/>
                    <a:pt x="1407780" y="33130"/>
                  </a:cubicBezTo>
                  <a:cubicBezTo>
                    <a:pt x="1510254" y="18515"/>
                    <a:pt x="1655237" y="2575"/>
                    <a:pt x="1865102" y="0"/>
                  </a:cubicBezTo>
                  <a:close/>
                </a:path>
              </a:pathLst>
            </a:custGeom>
            <a:solidFill>
              <a:srgbClr val="93C808"/>
            </a:solidFill>
          </p:spPr>
        </p:sp>
        <p:sp>
          <p:nvSpPr>
            <p:cNvPr id="4" name="TextBox 4"/>
            <p:cNvSpPr txBox="1"/>
            <p:nvPr/>
          </p:nvSpPr>
          <p:spPr>
            <a:xfrm>
              <a:off x="153980" y="25274"/>
              <a:ext cx="2976953" cy="300650"/>
            </a:xfrm>
            <a:prstGeom prst="rect">
              <a:avLst/>
            </a:prstGeom>
          </p:spPr>
          <p:txBody>
            <a:bodyPr lIns="50800" tIns="50800" rIns="50800" bIns="50800" rtlCol="0" anchor="ctr"/>
            <a:lstStyle/>
            <a:p>
              <a:pPr algn="ctr">
                <a:lnSpc>
                  <a:spcPts val="3079"/>
                </a:lnSpc>
              </a:pPr>
              <a:endParaRPr/>
            </a:p>
          </p:txBody>
        </p:sp>
      </p:grpSp>
      <p:sp>
        <p:nvSpPr>
          <p:cNvPr id="5" name="Freeform 5"/>
          <p:cNvSpPr/>
          <p:nvPr/>
        </p:nvSpPr>
        <p:spPr>
          <a:xfrm>
            <a:off x="436493" y="1525499"/>
            <a:ext cx="6765880" cy="3464456"/>
          </a:xfrm>
          <a:custGeom>
            <a:avLst/>
            <a:gdLst/>
            <a:ahLst/>
            <a:cxnLst/>
            <a:rect l="l" t="t" r="r" b="b"/>
            <a:pathLst>
              <a:path w="6765880" h="3464456">
                <a:moveTo>
                  <a:pt x="0" y="0"/>
                </a:moveTo>
                <a:lnTo>
                  <a:pt x="6765879" y="0"/>
                </a:lnTo>
                <a:lnTo>
                  <a:pt x="6765879" y="3464457"/>
                </a:lnTo>
                <a:lnTo>
                  <a:pt x="0" y="3464457"/>
                </a:lnTo>
                <a:lnTo>
                  <a:pt x="0" y="0"/>
                </a:lnTo>
                <a:close/>
              </a:path>
            </a:pathLst>
          </a:custGeom>
          <a:blipFill>
            <a:blip r:embed="rId2"/>
            <a:stretch>
              <a:fillRect/>
            </a:stretch>
          </a:blipFill>
        </p:spPr>
      </p:sp>
      <p:sp>
        <p:nvSpPr>
          <p:cNvPr id="6" name="Freeform 6"/>
          <p:cNvSpPr/>
          <p:nvPr/>
        </p:nvSpPr>
        <p:spPr>
          <a:xfrm>
            <a:off x="11182566" y="1554350"/>
            <a:ext cx="6711390" cy="3589150"/>
          </a:xfrm>
          <a:custGeom>
            <a:avLst/>
            <a:gdLst/>
            <a:ahLst/>
            <a:cxnLst/>
            <a:rect l="l" t="t" r="r" b="b"/>
            <a:pathLst>
              <a:path w="6711390" h="3589150">
                <a:moveTo>
                  <a:pt x="0" y="0"/>
                </a:moveTo>
                <a:lnTo>
                  <a:pt x="6711390" y="0"/>
                </a:lnTo>
                <a:lnTo>
                  <a:pt x="6711390" y="3589150"/>
                </a:lnTo>
                <a:lnTo>
                  <a:pt x="0" y="3589150"/>
                </a:lnTo>
                <a:lnTo>
                  <a:pt x="0" y="0"/>
                </a:lnTo>
                <a:close/>
              </a:path>
            </a:pathLst>
          </a:custGeom>
          <a:blipFill>
            <a:blip r:embed="rId3"/>
            <a:stretch>
              <a:fillRect/>
            </a:stretch>
          </a:blipFill>
        </p:spPr>
      </p:sp>
      <p:sp>
        <p:nvSpPr>
          <p:cNvPr id="7" name="Freeform 7"/>
          <p:cNvSpPr/>
          <p:nvPr/>
        </p:nvSpPr>
        <p:spPr>
          <a:xfrm>
            <a:off x="271274" y="6058570"/>
            <a:ext cx="7285484" cy="3742463"/>
          </a:xfrm>
          <a:custGeom>
            <a:avLst/>
            <a:gdLst/>
            <a:ahLst/>
            <a:cxnLst/>
            <a:rect l="l" t="t" r="r" b="b"/>
            <a:pathLst>
              <a:path w="7285484" h="3742463">
                <a:moveTo>
                  <a:pt x="0" y="0"/>
                </a:moveTo>
                <a:lnTo>
                  <a:pt x="7285484" y="0"/>
                </a:lnTo>
                <a:lnTo>
                  <a:pt x="7285484" y="3742463"/>
                </a:lnTo>
                <a:lnTo>
                  <a:pt x="0" y="3742463"/>
                </a:lnTo>
                <a:lnTo>
                  <a:pt x="0" y="0"/>
                </a:lnTo>
                <a:close/>
              </a:path>
            </a:pathLst>
          </a:custGeom>
          <a:blipFill>
            <a:blip r:embed="rId4"/>
            <a:stretch>
              <a:fillRect/>
            </a:stretch>
          </a:blipFill>
        </p:spPr>
      </p:sp>
      <p:sp>
        <p:nvSpPr>
          <p:cNvPr id="8" name="Freeform 8"/>
          <p:cNvSpPr/>
          <p:nvPr/>
        </p:nvSpPr>
        <p:spPr>
          <a:xfrm>
            <a:off x="11560530" y="6699722"/>
            <a:ext cx="6727470" cy="3271255"/>
          </a:xfrm>
          <a:custGeom>
            <a:avLst/>
            <a:gdLst/>
            <a:ahLst/>
            <a:cxnLst/>
            <a:rect l="l" t="t" r="r" b="b"/>
            <a:pathLst>
              <a:path w="6727470" h="3271255">
                <a:moveTo>
                  <a:pt x="0" y="0"/>
                </a:moveTo>
                <a:lnTo>
                  <a:pt x="6727470" y="0"/>
                </a:lnTo>
                <a:lnTo>
                  <a:pt x="6727470" y="3271255"/>
                </a:lnTo>
                <a:lnTo>
                  <a:pt x="0" y="3271255"/>
                </a:lnTo>
                <a:lnTo>
                  <a:pt x="0" y="0"/>
                </a:lnTo>
                <a:close/>
              </a:path>
            </a:pathLst>
          </a:custGeom>
          <a:blipFill>
            <a:blip r:embed="rId5"/>
            <a:stretch>
              <a:fillRect/>
            </a:stretch>
          </a:blipFill>
        </p:spPr>
      </p:sp>
      <p:sp>
        <p:nvSpPr>
          <p:cNvPr id="9" name="Freeform 9"/>
          <p:cNvSpPr/>
          <p:nvPr/>
        </p:nvSpPr>
        <p:spPr>
          <a:xfrm>
            <a:off x="6046710" y="4033770"/>
            <a:ext cx="6151722" cy="3196164"/>
          </a:xfrm>
          <a:custGeom>
            <a:avLst/>
            <a:gdLst/>
            <a:ahLst/>
            <a:cxnLst/>
            <a:rect l="l" t="t" r="r" b="b"/>
            <a:pathLst>
              <a:path w="6151722" h="3196164">
                <a:moveTo>
                  <a:pt x="0" y="0"/>
                </a:moveTo>
                <a:lnTo>
                  <a:pt x="6151722" y="0"/>
                </a:lnTo>
                <a:lnTo>
                  <a:pt x="6151722" y="3196165"/>
                </a:lnTo>
                <a:lnTo>
                  <a:pt x="0" y="3196165"/>
                </a:lnTo>
                <a:lnTo>
                  <a:pt x="0" y="0"/>
                </a:lnTo>
                <a:close/>
              </a:path>
            </a:pathLst>
          </a:custGeom>
          <a:blipFill>
            <a:blip r:embed="rId6"/>
            <a:stretch>
              <a:fillRect/>
            </a:stretch>
          </a:blipFill>
        </p:spPr>
      </p:sp>
      <p:sp>
        <p:nvSpPr>
          <p:cNvPr id="10" name="TextBox 10"/>
          <p:cNvSpPr txBox="1"/>
          <p:nvPr/>
        </p:nvSpPr>
        <p:spPr>
          <a:xfrm>
            <a:off x="5160216" y="255146"/>
            <a:ext cx="9833571"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HIỆN THỰC HÓA KẾ HOẠCH</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1E8"/>
        </a:solidFill>
        <a:effectLst/>
      </p:bgPr>
    </p:bg>
    <p:spTree>
      <p:nvGrpSpPr>
        <p:cNvPr id="1" name=""/>
        <p:cNvGrpSpPr/>
        <p:nvPr/>
      </p:nvGrpSpPr>
      <p:grpSpPr>
        <a:xfrm>
          <a:off x="0" y="0"/>
          <a:ext cx="0" cy="0"/>
          <a:chOff x="0" y="0"/>
          <a:chExt cx="0" cy="0"/>
        </a:xfrm>
      </p:grpSpPr>
      <p:grpSp>
        <p:nvGrpSpPr>
          <p:cNvPr id="2" name="Group 2"/>
          <p:cNvGrpSpPr/>
          <p:nvPr/>
        </p:nvGrpSpPr>
        <p:grpSpPr>
          <a:xfrm>
            <a:off x="3491662" y="0"/>
            <a:ext cx="12472406" cy="1443743"/>
            <a:chOff x="0" y="0"/>
            <a:chExt cx="3284914" cy="380245"/>
          </a:xfrm>
        </p:grpSpPr>
        <p:sp>
          <p:nvSpPr>
            <p:cNvPr id="3" name="Freeform 3"/>
            <p:cNvSpPr/>
            <p:nvPr/>
          </p:nvSpPr>
          <p:spPr>
            <a:xfrm>
              <a:off x="0" y="0"/>
              <a:ext cx="3300103" cy="384483"/>
            </a:xfrm>
            <a:custGeom>
              <a:avLst/>
              <a:gdLst/>
              <a:ahLst/>
              <a:cxnLst/>
              <a:rect l="l" t="t" r="r" b="b"/>
              <a:pathLst>
                <a:path w="3300103" h="384483">
                  <a:moveTo>
                    <a:pt x="1865102" y="0"/>
                  </a:moveTo>
                  <a:cubicBezTo>
                    <a:pt x="1901133" y="0"/>
                    <a:pt x="1937380" y="0"/>
                    <a:pt x="1973340" y="0"/>
                  </a:cubicBezTo>
                  <a:cubicBezTo>
                    <a:pt x="2260036" y="6351"/>
                    <a:pt x="2439208" y="27491"/>
                    <a:pt x="2520817" y="62084"/>
                  </a:cubicBezTo>
                  <a:cubicBezTo>
                    <a:pt x="2998787" y="57471"/>
                    <a:pt x="3300103" y="122880"/>
                    <a:pt x="3134516" y="187076"/>
                  </a:cubicBezTo>
                  <a:cubicBezTo>
                    <a:pt x="3204941" y="200566"/>
                    <a:pt x="3263695" y="215655"/>
                    <a:pt x="3284913" y="235908"/>
                  </a:cubicBezTo>
                  <a:cubicBezTo>
                    <a:pt x="3284913" y="241709"/>
                    <a:pt x="3284913" y="247497"/>
                    <a:pt x="3284913" y="253298"/>
                  </a:cubicBezTo>
                  <a:cubicBezTo>
                    <a:pt x="3221679" y="304842"/>
                    <a:pt x="2949580" y="339673"/>
                    <a:pt x="2502868" y="330296"/>
                  </a:cubicBezTo>
                  <a:cubicBezTo>
                    <a:pt x="2387932" y="356762"/>
                    <a:pt x="2183415" y="384483"/>
                    <a:pt x="1865169" y="379965"/>
                  </a:cubicBezTo>
                  <a:cubicBezTo>
                    <a:pt x="1700672" y="378228"/>
                    <a:pt x="1586234" y="368164"/>
                    <a:pt x="1486038" y="355937"/>
                  </a:cubicBezTo>
                  <a:cubicBezTo>
                    <a:pt x="1380505" y="366101"/>
                    <a:pt x="1266211" y="374077"/>
                    <a:pt x="1101072" y="374165"/>
                  </a:cubicBezTo>
                  <a:cubicBezTo>
                    <a:pt x="719021" y="374315"/>
                    <a:pt x="463444" y="335160"/>
                    <a:pt x="457249" y="281452"/>
                  </a:cubicBezTo>
                  <a:cubicBezTo>
                    <a:pt x="211640" y="268888"/>
                    <a:pt x="45290" y="245435"/>
                    <a:pt x="0" y="205303"/>
                  </a:cubicBezTo>
                  <a:cubicBezTo>
                    <a:pt x="0" y="199503"/>
                    <a:pt x="0" y="193690"/>
                    <a:pt x="0" y="187913"/>
                  </a:cubicBezTo>
                  <a:cubicBezTo>
                    <a:pt x="49990" y="148146"/>
                    <a:pt x="207297" y="123167"/>
                    <a:pt x="469212" y="112578"/>
                  </a:cubicBezTo>
                  <a:cubicBezTo>
                    <a:pt x="453475" y="45494"/>
                    <a:pt x="977380" y="3575"/>
                    <a:pt x="1407780" y="33130"/>
                  </a:cubicBezTo>
                  <a:cubicBezTo>
                    <a:pt x="1510254" y="18515"/>
                    <a:pt x="1655237" y="2575"/>
                    <a:pt x="1865102" y="0"/>
                  </a:cubicBezTo>
                  <a:close/>
                </a:path>
              </a:pathLst>
            </a:custGeom>
            <a:solidFill>
              <a:srgbClr val="93C808"/>
            </a:solidFill>
          </p:spPr>
        </p:sp>
        <p:sp>
          <p:nvSpPr>
            <p:cNvPr id="4" name="TextBox 4"/>
            <p:cNvSpPr txBox="1"/>
            <p:nvPr/>
          </p:nvSpPr>
          <p:spPr>
            <a:xfrm>
              <a:off x="153980" y="25274"/>
              <a:ext cx="2976953" cy="300650"/>
            </a:xfrm>
            <a:prstGeom prst="rect">
              <a:avLst/>
            </a:prstGeom>
          </p:spPr>
          <p:txBody>
            <a:bodyPr lIns="50800" tIns="50800" rIns="50800" bIns="50800" rtlCol="0" anchor="ctr"/>
            <a:lstStyle/>
            <a:p>
              <a:pPr algn="ctr">
                <a:lnSpc>
                  <a:spcPts val="3079"/>
                </a:lnSpc>
              </a:pPr>
              <a:endParaRPr/>
            </a:p>
          </p:txBody>
        </p:sp>
      </p:grpSp>
      <p:sp>
        <p:nvSpPr>
          <p:cNvPr id="5" name="TextBox 5"/>
          <p:cNvSpPr txBox="1"/>
          <p:nvPr/>
        </p:nvSpPr>
        <p:spPr>
          <a:xfrm>
            <a:off x="5160216" y="255146"/>
            <a:ext cx="9833571" cy="923925"/>
          </a:xfrm>
          <a:prstGeom prst="rect">
            <a:avLst/>
          </a:prstGeom>
        </p:spPr>
        <p:txBody>
          <a:bodyPr lIns="0" tIns="0" rIns="0" bIns="0" rtlCol="0" anchor="t">
            <a:spAutoFit/>
          </a:bodyPr>
          <a:lstStyle/>
          <a:p>
            <a:pPr algn="ctr">
              <a:lnSpc>
                <a:spcPts val="7200"/>
              </a:lnSpc>
            </a:pPr>
            <a:r>
              <a:rPr lang="en-US" sz="6000">
                <a:solidFill>
                  <a:srgbClr val="000000"/>
                </a:solidFill>
                <a:latin typeface="Cabin Bold"/>
              </a:rPr>
              <a:t>HIỆN THỰC HÓA KẾ HOẠCH</a:t>
            </a:r>
          </a:p>
        </p:txBody>
      </p:sp>
      <p:sp>
        <p:nvSpPr>
          <p:cNvPr id="6" name="TextBox 6"/>
          <p:cNvSpPr txBox="1"/>
          <p:nvPr/>
        </p:nvSpPr>
        <p:spPr>
          <a:xfrm>
            <a:off x="500863" y="2439717"/>
            <a:ext cx="17286274" cy="5171441"/>
          </a:xfrm>
          <a:prstGeom prst="rect">
            <a:avLst/>
          </a:prstGeom>
        </p:spPr>
        <p:txBody>
          <a:bodyPr lIns="0" tIns="0" rIns="0" bIns="0" rtlCol="0" anchor="t">
            <a:spAutoFit/>
          </a:bodyPr>
          <a:lstStyle/>
          <a:p>
            <a:pPr marL="690874" lvl="1" indent="-345437" algn="just">
              <a:lnSpc>
                <a:spcPts val="5119"/>
              </a:lnSpc>
              <a:buFont typeface="Arial"/>
              <a:buChar char="•"/>
            </a:pPr>
            <a:r>
              <a:rPr lang="en-US" sz="3199">
                <a:solidFill>
                  <a:srgbClr val="000000"/>
                </a:solidFill>
                <a:latin typeface="Arimo Bold"/>
              </a:rPr>
              <a:t>Xác thực và phân quyền: </a:t>
            </a:r>
            <a:r>
              <a:rPr lang="en-US" sz="3199">
                <a:solidFill>
                  <a:srgbClr val="000000"/>
                </a:solidFill>
                <a:latin typeface="Arimo"/>
              </a:rPr>
              <a:t>Đảm bảo rằng chỉ người dùng có quyền mới có thể truy cập vào hệ thống.</a:t>
            </a:r>
          </a:p>
          <a:p>
            <a:pPr marL="690874" lvl="1" indent="-345437" algn="just">
              <a:lnSpc>
                <a:spcPts val="5119"/>
              </a:lnSpc>
              <a:buFont typeface="Arial"/>
              <a:buChar char="•"/>
            </a:pPr>
            <a:r>
              <a:rPr lang="en-US" sz="3199">
                <a:solidFill>
                  <a:srgbClr val="000000"/>
                </a:solidFill>
                <a:latin typeface="Arimo Bold"/>
              </a:rPr>
              <a:t>Cập nhật phần mềm:</a:t>
            </a:r>
            <a:r>
              <a:rPr lang="en-US" sz="3199">
                <a:solidFill>
                  <a:srgbClr val="000000"/>
                </a:solidFill>
                <a:latin typeface="Arimo"/>
              </a:rPr>
              <a:t> Luôn luôn cập nhật ứng dụng và các thành phần phần mềm để bảo mật chống lại các lỗ hổng mới được phát hiện.</a:t>
            </a:r>
          </a:p>
          <a:p>
            <a:pPr marL="690874" lvl="1" indent="-345437" algn="just">
              <a:lnSpc>
                <a:spcPts val="5119"/>
              </a:lnSpc>
              <a:buFont typeface="Arial"/>
              <a:buChar char="•"/>
            </a:pPr>
            <a:r>
              <a:rPr lang="en-US" sz="3199">
                <a:solidFill>
                  <a:srgbClr val="000000"/>
                </a:solidFill>
                <a:latin typeface="Arimo Bold"/>
              </a:rPr>
              <a:t>Quản lý bảo trì:</a:t>
            </a:r>
            <a:r>
              <a:rPr lang="en-US" sz="3199">
                <a:solidFill>
                  <a:srgbClr val="000000"/>
                </a:solidFill>
                <a:latin typeface="Arimo"/>
              </a:rPr>
              <a:t> Thực hiện các biện pháp bảo trì định kỳ như sao lưu dữ liệu, kiểm tra hệ thống và các tiến trình tự động hóa.</a:t>
            </a:r>
          </a:p>
          <a:p>
            <a:pPr marL="690874" lvl="1" indent="-345437" algn="just">
              <a:lnSpc>
                <a:spcPts val="5119"/>
              </a:lnSpc>
              <a:buFont typeface="Arial"/>
              <a:buChar char="•"/>
            </a:pPr>
            <a:r>
              <a:rPr lang="en-US" sz="3199">
                <a:solidFill>
                  <a:srgbClr val="000000"/>
                </a:solidFill>
                <a:latin typeface="Arimo Bold"/>
              </a:rPr>
              <a:t>Bảo vệ dữ liệu: </a:t>
            </a:r>
            <a:r>
              <a:rPr lang="en-US" sz="3199">
                <a:solidFill>
                  <a:srgbClr val="000000"/>
                </a:solidFill>
                <a:latin typeface="Arimo"/>
              </a:rPr>
              <a:t>Sử dụng các phương pháp mã hóa để bảo vệ dữ liệu khi nó được truyền qua mạng hoặc lưu trữ trong cơ sở dữ liệu.</a:t>
            </a:r>
          </a:p>
        </p:txBody>
      </p:sp>
      <p:sp>
        <p:nvSpPr>
          <p:cNvPr id="7" name="TextBox 7"/>
          <p:cNvSpPr txBox="1"/>
          <p:nvPr/>
        </p:nvSpPr>
        <p:spPr>
          <a:xfrm>
            <a:off x="-4082708" y="1603422"/>
            <a:ext cx="17419677" cy="731520"/>
          </a:xfrm>
          <a:prstGeom prst="rect">
            <a:avLst/>
          </a:prstGeom>
        </p:spPr>
        <p:txBody>
          <a:bodyPr lIns="0" tIns="0" rIns="0" bIns="0" rtlCol="0" anchor="t">
            <a:spAutoFit/>
          </a:bodyPr>
          <a:lstStyle/>
          <a:p>
            <a:pPr algn="ctr">
              <a:lnSpc>
                <a:spcPts val="5880"/>
              </a:lnSpc>
            </a:pPr>
            <a:r>
              <a:rPr lang="en-US" sz="4200">
                <a:solidFill>
                  <a:srgbClr val="E60707"/>
                </a:solidFill>
                <a:latin typeface="Arimo Bold"/>
              </a:rPr>
              <a:t>Bảo mật và an toàn của phần mềm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741</Words>
  <Application>Microsoft Office PowerPoint</Application>
  <PresentationFormat>Custom</PresentationFormat>
  <Paragraphs>62</Paragraphs>
  <Slides>12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Arimo</vt:lpstr>
      <vt:lpstr>Arial</vt:lpstr>
      <vt:lpstr>Cabin Bold</vt:lpstr>
      <vt:lpstr>Arimo Bold</vt:lpstr>
      <vt:lpstr>Cabin</vt:lpstr>
      <vt:lpstr>Wedges</vt:lpstr>
      <vt:lpstr>Noto Sans Bold</vt:lpstr>
      <vt:lpstr>Calibri</vt:lpstr>
      <vt:lpstr>Cabin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Công nghệ phần mềm</dc:title>
  <cp:lastModifiedBy>Hoàng Thương Nguyễn</cp:lastModifiedBy>
  <cp:revision>2</cp:revision>
  <dcterms:created xsi:type="dcterms:W3CDTF">2006-08-16T00:00:00Z</dcterms:created>
  <dcterms:modified xsi:type="dcterms:W3CDTF">2024-06-17T07:22:09Z</dcterms:modified>
  <dc:identifier>DAGHRg06qYk</dc:identifier>
</cp:coreProperties>
</file>

<file path=docProps/thumbnail.jpeg>
</file>